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985" r:id="rId2"/>
    <p:sldId id="986" r:id="rId3"/>
    <p:sldId id="996" r:id="rId4"/>
    <p:sldId id="990" r:id="rId5"/>
    <p:sldId id="991" r:id="rId6"/>
    <p:sldId id="987" r:id="rId7"/>
    <p:sldId id="988" r:id="rId8"/>
    <p:sldId id="989" r:id="rId9"/>
    <p:sldId id="1002" r:id="rId10"/>
    <p:sldId id="1003" r:id="rId11"/>
    <p:sldId id="1004" r:id="rId12"/>
    <p:sldId id="992" r:id="rId13"/>
    <p:sldId id="327" r:id="rId14"/>
    <p:sldId id="328" r:id="rId15"/>
    <p:sldId id="993" r:id="rId16"/>
    <p:sldId id="994" r:id="rId17"/>
    <p:sldId id="1009" r:id="rId18"/>
    <p:sldId id="1010" r:id="rId19"/>
    <p:sldId id="1013" r:id="rId20"/>
    <p:sldId id="1011" r:id="rId21"/>
    <p:sldId id="1012" r:id="rId22"/>
    <p:sldId id="995" r:id="rId23"/>
    <p:sldId id="998" r:id="rId24"/>
    <p:sldId id="999" r:id="rId25"/>
    <p:sldId id="1000" r:id="rId26"/>
    <p:sldId id="1014" r:id="rId27"/>
    <p:sldId id="997" r:id="rId28"/>
    <p:sldId id="10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10" d="100"/>
          <a:sy n="110" d="100"/>
        </p:scale>
        <p:origin x="63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17249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201239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1117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17977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755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3614781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2409742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264171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52681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68FA2-F08C-4CB7-A6A8-30E7C368B9A5}"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260259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168FA2-F08C-4CB7-A6A8-30E7C368B9A5}"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12937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168FA2-F08C-4CB7-A6A8-30E7C368B9A5}"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145353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168FA2-F08C-4CB7-A6A8-30E7C368B9A5}"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36397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68FA2-F08C-4CB7-A6A8-30E7C368B9A5}"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318627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168FA2-F08C-4CB7-A6A8-30E7C368B9A5}"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65004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168FA2-F08C-4CB7-A6A8-30E7C368B9A5}"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D1E4-EACD-4544-B54F-45DA1BDA48ED}" type="slidenum">
              <a:rPr lang="en-US" smtClean="0"/>
              <a:t>‹#›</a:t>
            </a:fld>
            <a:endParaRPr lang="en-US"/>
          </a:p>
        </p:txBody>
      </p:sp>
    </p:spTree>
    <p:extLst>
      <p:ext uri="{BB962C8B-B14F-4D97-AF65-F5344CB8AC3E}">
        <p14:creationId xmlns:p14="http://schemas.microsoft.com/office/powerpoint/2010/main" val="220594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168FA2-F08C-4CB7-A6A8-30E7C368B9A5}" type="datetimeFigureOut">
              <a:rPr lang="en-US" smtClean="0"/>
              <a:t>11/12/2024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5E7D1E4-EACD-4544-B54F-45DA1BDA48ED}" type="slidenum">
              <a:rPr lang="en-US" smtClean="0"/>
              <a:t>‹#›</a:t>
            </a:fld>
            <a:endParaRPr lang="en-US"/>
          </a:p>
        </p:txBody>
      </p:sp>
    </p:spTree>
    <p:extLst>
      <p:ext uri="{BB962C8B-B14F-4D97-AF65-F5344CB8AC3E}">
        <p14:creationId xmlns:p14="http://schemas.microsoft.com/office/powerpoint/2010/main" val="1406525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kanecountyil.gov/Documents/Press%20Releases/Longmeadow%20Parkway%20Bridge%20Corridor%20Opens%20to%20the%20Public.pdf"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5948-6408-481F-A30E-5187424867B1}"/>
              </a:ext>
            </a:extLst>
          </p:cNvPr>
          <p:cNvSpPr>
            <a:spLocks noGrp="1"/>
          </p:cNvSpPr>
          <p:nvPr>
            <p:ph type="title"/>
          </p:nvPr>
        </p:nvSpPr>
        <p:spPr/>
        <p:txBody>
          <a:bodyPr>
            <a:normAutofit/>
          </a:bodyPr>
          <a:lstStyle/>
          <a:p>
            <a:r>
              <a:rPr lang="en-US" sz="9600" dirty="0"/>
              <a:t>Petition #4645</a:t>
            </a:r>
          </a:p>
        </p:txBody>
      </p:sp>
      <p:sp>
        <p:nvSpPr>
          <p:cNvPr id="3" name="Text Placeholder 2">
            <a:extLst>
              <a:ext uri="{FF2B5EF4-FFF2-40B4-BE49-F238E27FC236}">
                <a16:creationId xmlns:a16="http://schemas.microsoft.com/office/drawing/2014/main" id="{BE637394-A554-40C7-A344-B0568AA64034}"/>
              </a:ext>
            </a:extLst>
          </p:cNvPr>
          <p:cNvSpPr>
            <a:spLocks noGrp="1"/>
          </p:cNvSpPr>
          <p:nvPr>
            <p:ph type="body" idx="1"/>
          </p:nvPr>
        </p:nvSpPr>
        <p:spPr/>
        <p:txBody>
          <a:bodyPr/>
          <a:lstStyle/>
          <a:p>
            <a:r>
              <a:rPr lang="en-US" dirty="0"/>
              <a:t>Zoning Board of Appeals Meeting – November 12, 2024</a:t>
            </a:r>
          </a:p>
        </p:txBody>
      </p:sp>
    </p:spTree>
    <p:extLst>
      <p:ext uri="{BB962C8B-B14F-4D97-AF65-F5344CB8AC3E}">
        <p14:creationId xmlns:p14="http://schemas.microsoft.com/office/powerpoint/2010/main" val="28482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2405AA-3832-407B-B2C5-44EFCD0DDA4A}"/>
              </a:ext>
            </a:extLst>
          </p:cNvPr>
          <p:cNvPicPr>
            <a:picLocks noChangeAspect="1"/>
          </p:cNvPicPr>
          <p:nvPr/>
        </p:nvPicPr>
        <p:blipFill>
          <a:blip r:embed="rId2"/>
          <a:stretch>
            <a:fillRect/>
          </a:stretch>
        </p:blipFill>
        <p:spPr>
          <a:xfrm>
            <a:off x="0" y="0"/>
            <a:ext cx="7626246" cy="4103810"/>
          </a:xfrm>
          <a:prstGeom prst="rect">
            <a:avLst/>
          </a:prstGeom>
        </p:spPr>
      </p:pic>
      <p:sp>
        <p:nvSpPr>
          <p:cNvPr id="6" name="TextBox 5">
            <a:extLst>
              <a:ext uri="{FF2B5EF4-FFF2-40B4-BE49-F238E27FC236}">
                <a16:creationId xmlns:a16="http://schemas.microsoft.com/office/drawing/2014/main" id="{3CCFFB5C-E295-4D1A-BE01-741C17F9187D}"/>
              </a:ext>
            </a:extLst>
          </p:cNvPr>
          <p:cNvSpPr txBox="1"/>
          <p:nvPr/>
        </p:nvSpPr>
        <p:spPr>
          <a:xfrm>
            <a:off x="6807539" y="0"/>
            <a:ext cx="818707" cy="369332"/>
          </a:xfrm>
          <a:prstGeom prst="rect">
            <a:avLst/>
          </a:prstGeom>
          <a:solidFill>
            <a:schemeClr val="tx1"/>
          </a:solidFill>
        </p:spPr>
        <p:txBody>
          <a:bodyPr wrap="square" rtlCol="0">
            <a:spAutoFit/>
          </a:bodyPr>
          <a:lstStyle/>
          <a:p>
            <a:pPr algn="ctr"/>
            <a:r>
              <a:rPr lang="en-US" b="1" dirty="0">
                <a:solidFill>
                  <a:schemeClr val="bg1"/>
                </a:solidFill>
              </a:rPr>
              <a:t>2024</a:t>
            </a:r>
          </a:p>
        </p:txBody>
      </p:sp>
      <p:sp>
        <p:nvSpPr>
          <p:cNvPr id="9" name="TextBox 8">
            <a:extLst>
              <a:ext uri="{FF2B5EF4-FFF2-40B4-BE49-F238E27FC236}">
                <a16:creationId xmlns:a16="http://schemas.microsoft.com/office/drawing/2014/main" id="{62F65490-FAF1-4910-9DA6-6C1501D3B494}"/>
              </a:ext>
            </a:extLst>
          </p:cNvPr>
          <p:cNvSpPr txBox="1"/>
          <p:nvPr/>
        </p:nvSpPr>
        <p:spPr>
          <a:xfrm>
            <a:off x="8572500" y="0"/>
            <a:ext cx="3619500" cy="461665"/>
          </a:xfrm>
          <a:prstGeom prst="rect">
            <a:avLst/>
          </a:prstGeom>
          <a:solidFill>
            <a:schemeClr val="tx1"/>
          </a:solidFill>
        </p:spPr>
        <p:txBody>
          <a:bodyPr wrap="square" rtlCol="0">
            <a:spAutoFit/>
          </a:bodyPr>
          <a:lstStyle/>
          <a:p>
            <a:pPr algn="ctr"/>
            <a:r>
              <a:rPr lang="en-US" sz="2400" b="1" dirty="0">
                <a:solidFill>
                  <a:schemeClr val="bg1"/>
                </a:solidFill>
              </a:rPr>
              <a:t>Longmeadow Parkway</a:t>
            </a:r>
          </a:p>
        </p:txBody>
      </p:sp>
      <p:pic>
        <p:nvPicPr>
          <p:cNvPr id="11" name="Picture 10">
            <a:extLst>
              <a:ext uri="{FF2B5EF4-FFF2-40B4-BE49-F238E27FC236}">
                <a16:creationId xmlns:a16="http://schemas.microsoft.com/office/drawing/2014/main" id="{85A57B57-7328-464D-B6AF-35EFC3A3ED2C}"/>
              </a:ext>
            </a:extLst>
          </p:cNvPr>
          <p:cNvPicPr>
            <a:picLocks noChangeAspect="1"/>
          </p:cNvPicPr>
          <p:nvPr/>
        </p:nvPicPr>
        <p:blipFill>
          <a:blip r:embed="rId3"/>
          <a:stretch>
            <a:fillRect/>
          </a:stretch>
        </p:blipFill>
        <p:spPr>
          <a:xfrm>
            <a:off x="4181474" y="2754189"/>
            <a:ext cx="8010525" cy="4103810"/>
          </a:xfrm>
          <a:prstGeom prst="rect">
            <a:avLst/>
          </a:prstGeom>
        </p:spPr>
      </p:pic>
      <p:sp>
        <p:nvSpPr>
          <p:cNvPr id="7" name="TextBox 6">
            <a:extLst>
              <a:ext uri="{FF2B5EF4-FFF2-40B4-BE49-F238E27FC236}">
                <a16:creationId xmlns:a16="http://schemas.microsoft.com/office/drawing/2014/main" id="{2EE81A77-A3B6-41B9-A5DF-202F9C7C9236}"/>
              </a:ext>
            </a:extLst>
          </p:cNvPr>
          <p:cNvSpPr txBox="1"/>
          <p:nvPr/>
        </p:nvSpPr>
        <p:spPr>
          <a:xfrm>
            <a:off x="11373293" y="2754189"/>
            <a:ext cx="818707" cy="369332"/>
          </a:xfrm>
          <a:prstGeom prst="rect">
            <a:avLst/>
          </a:prstGeom>
          <a:solidFill>
            <a:schemeClr val="tx1"/>
          </a:solidFill>
        </p:spPr>
        <p:txBody>
          <a:bodyPr wrap="square" rtlCol="0">
            <a:spAutoFit/>
          </a:bodyPr>
          <a:lstStyle/>
          <a:p>
            <a:pPr algn="ctr"/>
            <a:r>
              <a:rPr lang="en-US" b="1" dirty="0">
                <a:solidFill>
                  <a:schemeClr val="bg1"/>
                </a:solidFill>
              </a:rPr>
              <a:t>2008</a:t>
            </a:r>
          </a:p>
        </p:txBody>
      </p:sp>
    </p:spTree>
    <p:extLst>
      <p:ext uri="{BB962C8B-B14F-4D97-AF65-F5344CB8AC3E}">
        <p14:creationId xmlns:p14="http://schemas.microsoft.com/office/powerpoint/2010/main" val="407302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5FBD-4135-4998-B700-E5CA1254BBE2}"/>
              </a:ext>
            </a:extLst>
          </p:cNvPr>
          <p:cNvSpPr>
            <a:spLocks noGrp="1"/>
          </p:cNvSpPr>
          <p:nvPr>
            <p:ph type="title"/>
          </p:nvPr>
        </p:nvSpPr>
        <p:spPr>
          <a:xfrm>
            <a:off x="467784" y="196850"/>
            <a:ext cx="8596668" cy="1320800"/>
          </a:xfrm>
        </p:spPr>
        <p:txBody>
          <a:bodyPr/>
          <a:lstStyle/>
          <a:p>
            <a:r>
              <a:rPr lang="en-US" dirty="0"/>
              <a:t>Longmeadow Parkway Bridge Corridor Opens to the Public</a:t>
            </a:r>
          </a:p>
        </p:txBody>
      </p:sp>
      <p:sp>
        <p:nvSpPr>
          <p:cNvPr id="3" name="Content Placeholder 2">
            <a:extLst>
              <a:ext uri="{FF2B5EF4-FFF2-40B4-BE49-F238E27FC236}">
                <a16:creationId xmlns:a16="http://schemas.microsoft.com/office/drawing/2014/main" id="{CB59038B-FECD-4924-B011-46F7533C7FE0}"/>
              </a:ext>
            </a:extLst>
          </p:cNvPr>
          <p:cNvSpPr>
            <a:spLocks noGrp="1"/>
          </p:cNvSpPr>
          <p:nvPr>
            <p:ph sz="half" idx="1"/>
          </p:nvPr>
        </p:nvSpPr>
        <p:spPr>
          <a:xfrm>
            <a:off x="542925" y="1517650"/>
            <a:ext cx="6086475" cy="5340350"/>
          </a:xfrm>
        </p:spPr>
        <p:txBody>
          <a:bodyPr>
            <a:normAutofit fontScale="85000" lnSpcReduction="10000"/>
          </a:bodyPr>
          <a:lstStyle/>
          <a:p>
            <a:pPr marL="0" indent="0" algn="just">
              <a:buNone/>
            </a:pPr>
            <a:r>
              <a:rPr lang="en-US" dirty="0"/>
              <a:t>The Longmeadow Parkway Fox River Bridge Corridor, spanning parts of the Villages of Algonquin, Carpentersville, and unincorporated areas of Kane County, has officially opened to the public. </a:t>
            </a:r>
          </a:p>
          <a:p>
            <a:pPr marL="0" indent="0" algn="just">
              <a:buNone/>
            </a:pPr>
            <a:r>
              <a:rPr lang="en-US" dirty="0"/>
              <a:t>The cornerstone of the $200 million project is a new bridge that provides an additional route over the Fox River in northern Kane County. The entire corridor stretches 5.6 miles, from Huntley Road to Route 62, and includes a bike and pedestrian path connecting to the Fox River Trail. </a:t>
            </a:r>
          </a:p>
          <a:p>
            <a:pPr marL="0" indent="0" algn="just">
              <a:buNone/>
            </a:pPr>
            <a:r>
              <a:rPr lang="en-US" dirty="0"/>
              <a:t>The opening was celebrated with a ribbon-cutting event attended by over 175 people including Governor JB Pritzker, Kane County elected officials, members of the Kane County Division of Transportation, state lawmakers, and local leaders. </a:t>
            </a:r>
          </a:p>
          <a:p>
            <a:pPr marL="0" indent="0" algn="just">
              <a:buNone/>
            </a:pPr>
            <a:r>
              <a:rPr lang="en-US" dirty="0"/>
              <a:t>“With the Longmeadow Parkway Bridge Corridor, we’re not just building a bridge over the Fox River; we’re creating a vital artery that connects our communities, enhances regional mobility, and drives economic growth,” said Kane County Board Chairman Corinne </a:t>
            </a:r>
            <a:r>
              <a:rPr lang="en-US" dirty="0" err="1"/>
              <a:t>Pierog</a:t>
            </a:r>
            <a:r>
              <a:rPr lang="en-US" dirty="0"/>
              <a:t>. “This project transforms a barrier into a pathway of opportunity and progress for all who travel through our county.” </a:t>
            </a:r>
          </a:p>
          <a:p>
            <a:pPr marL="0" indent="0" algn="just">
              <a:buNone/>
            </a:pPr>
            <a:r>
              <a:rPr lang="en-US" dirty="0"/>
              <a:t>Originally, Kane County planned to fund the bridge construction with tolls. However, over the past two years, the County successfully secured an additional $30 million in state funding to cover the costs. As a result, the bridge was completed without imposing tolls. </a:t>
            </a:r>
          </a:p>
        </p:txBody>
      </p:sp>
      <p:pic>
        <p:nvPicPr>
          <p:cNvPr id="6" name="Picture 5">
            <a:extLst>
              <a:ext uri="{FF2B5EF4-FFF2-40B4-BE49-F238E27FC236}">
                <a16:creationId xmlns:a16="http://schemas.microsoft.com/office/drawing/2014/main" id="{14560181-D5A7-4A5A-B4EA-8E0DDA429B9F}"/>
              </a:ext>
            </a:extLst>
          </p:cNvPr>
          <p:cNvPicPr>
            <a:picLocks noChangeAspect="1"/>
          </p:cNvPicPr>
          <p:nvPr/>
        </p:nvPicPr>
        <p:blipFill>
          <a:blip r:embed="rId2"/>
          <a:stretch>
            <a:fillRect/>
          </a:stretch>
        </p:blipFill>
        <p:spPr>
          <a:xfrm>
            <a:off x="6755887" y="1531762"/>
            <a:ext cx="4804411" cy="3794475"/>
          </a:xfrm>
          <a:prstGeom prst="rect">
            <a:avLst/>
          </a:prstGeom>
        </p:spPr>
      </p:pic>
      <p:sp>
        <p:nvSpPr>
          <p:cNvPr id="7" name="TextBox 6">
            <a:extLst>
              <a:ext uri="{FF2B5EF4-FFF2-40B4-BE49-F238E27FC236}">
                <a16:creationId xmlns:a16="http://schemas.microsoft.com/office/drawing/2014/main" id="{8DB0FFE4-886E-4EC2-BE4C-563AD921158F}"/>
              </a:ext>
            </a:extLst>
          </p:cNvPr>
          <p:cNvSpPr txBox="1"/>
          <p:nvPr/>
        </p:nvSpPr>
        <p:spPr>
          <a:xfrm>
            <a:off x="6755887" y="5419589"/>
            <a:ext cx="2584790" cy="338554"/>
          </a:xfrm>
          <a:prstGeom prst="rect">
            <a:avLst/>
          </a:prstGeom>
          <a:noFill/>
        </p:spPr>
        <p:txBody>
          <a:bodyPr wrap="square" rtlCol="0" anchor="ctr">
            <a:spAutoFit/>
          </a:bodyPr>
          <a:lstStyle/>
          <a:p>
            <a:r>
              <a:rPr lang="en-US" sz="1600" dirty="0">
                <a:hlinkClick r:id="rId3"/>
              </a:rPr>
              <a:t>Media Release 8/29/24</a:t>
            </a:r>
            <a:endParaRPr lang="en-US" sz="1600" dirty="0"/>
          </a:p>
        </p:txBody>
      </p:sp>
    </p:spTree>
    <p:extLst>
      <p:ext uri="{BB962C8B-B14F-4D97-AF65-F5344CB8AC3E}">
        <p14:creationId xmlns:p14="http://schemas.microsoft.com/office/powerpoint/2010/main" val="242024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2413F-6AFB-40F1-8672-2A2809D74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65302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BFD2D-F16D-4D58-BADD-DF5FD5886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391237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7C0A4-FE70-472A-BC7B-EFDBEE30B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1069057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9C363-A03E-4B15-91D8-63F142991C89}"/>
              </a:ext>
            </a:extLst>
          </p:cNvPr>
          <p:cNvPicPr>
            <a:picLocks noChangeAspect="1"/>
          </p:cNvPicPr>
          <p:nvPr/>
        </p:nvPicPr>
        <p:blipFill>
          <a:blip r:embed="rId2"/>
          <a:stretch>
            <a:fillRect/>
          </a:stretch>
        </p:blipFill>
        <p:spPr>
          <a:xfrm>
            <a:off x="823356" y="0"/>
            <a:ext cx="10545288" cy="6858000"/>
          </a:xfrm>
          <a:prstGeom prst="rect">
            <a:avLst/>
          </a:prstGeom>
        </p:spPr>
      </p:pic>
      <p:sp>
        <p:nvSpPr>
          <p:cNvPr id="4" name="TextBox 3">
            <a:extLst>
              <a:ext uri="{FF2B5EF4-FFF2-40B4-BE49-F238E27FC236}">
                <a16:creationId xmlns:a16="http://schemas.microsoft.com/office/drawing/2014/main" id="{97C2FAC9-21AC-4E05-912D-023296BC05EE}"/>
              </a:ext>
            </a:extLst>
          </p:cNvPr>
          <p:cNvSpPr txBox="1"/>
          <p:nvPr/>
        </p:nvSpPr>
        <p:spPr>
          <a:xfrm>
            <a:off x="0" y="0"/>
            <a:ext cx="2015067" cy="523220"/>
          </a:xfrm>
          <a:prstGeom prst="rect">
            <a:avLst/>
          </a:prstGeom>
          <a:solidFill>
            <a:schemeClr val="tx1"/>
          </a:solidFill>
        </p:spPr>
        <p:txBody>
          <a:bodyPr wrap="square" rtlCol="0">
            <a:spAutoFit/>
          </a:bodyPr>
          <a:lstStyle/>
          <a:p>
            <a:pPr algn="ctr"/>
            <a:r>
              <a:rPr lang="en-US" sz="2800" b="1" dirty="0">
                <a:solidFill>
                  <a:schemeClr val="bg1"/>
                </a:solidFill>
              </a:rPr>
              <a:t>Site Plan</a:t>
            </a:r>
          </a:p>
        </p:txBody>
      </p:sp>
    </p:spTree>
    <p:extLst>
      <p:ext uri="{BB962C8B-B14F-4D97-AF65-F5344CB8AC3E}">
        <p14:creationId xmlns:p14="http://schemas.microsoft.com/office/powerpoint/2010/main" val="219616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25F607-1F51-4E0B-8634-7E3EC264EC56}"/>
              </a:ext>
            </a:extLst>
          </p:cNvPr>
          <p:cNvSpPr txBox="1"/>
          <p:nvPr/>
        </p:nvSpPr>
        <p:spPr>
          <a:xfrm>
            <a:off x="0" y="0"/>
            <a:ext cx="7628467" cy="523220"/>
          </a:xfrm>
          <a:prstGeom prst="rect">
            <a:avLst/>
          </a:prstGeom>
          <a:solidFill>
            <a:schemeClr val="tx1"/>
          </a:solidFill>
        </p:spPr>
        <p:txBody>
          <a:bodyPr wrap="square" rtlCol="0">
            <a:spAutoFit/>
          </a:bodyPr>
          <a:lstStyle/>
          <a:p>
            <a:pPr algn="ctr"/>
            <a:r>
              <a:rPr lang="en-US" sz="2800" b="1" dirty="0">
                <a:solidFill>
                  <a:schemeClr val="bg1"/>
                </a:solidFill>
              </a:rPr>
              <a:t>Site Plan – ROW Centerline Setback (118’)</a:t>
            </a:r>
          </a:p>
        </p:txBody>
      </p:sp>
      <p:pic>
        <p:nvPicPr>
          <p:cNvPr id="5" name="Picture 4">
            <a:extLst>
              <a:ext uri="{FF2B5EF4-FFF2-40B4-BE49-F238E27FC236}">
                <a16:creationId xmlns:a16="http://schemas.microsoft.com/office/drawing/2014/main" id="{974EF5F6-A71B-49CC-AF0D-1EA78FC79904}"/>
              </a:ext>
            </a:extLst>
          </p:cNvPr>
          <p:cNvPicPr>
            <a:picLocks noChangeAspect="1"/>
          </p:cNvPicPr>
          <p:nvPr/>
        </p:nvPicPr>
        <p:blipFill>
          <a:blip r:embed="rId2"/>
          <a:stretch>
            <a:fillRect/>
          </a:stretch>
        </p:blipFill>
        <p:spPr>
          <a:xfrm>
            <a:off x="951683" y="899840"/>
            <a:ext cx="6879984" cy="5306962"/>
          </a:xfrm>
          <a:prstGeom prst="rect">
            <a:avLst/>
          </a:prstGeom>
        </p:spPr>
      </p:pic>
      <p:sp>
        <p:nvSpPr>
          <p:cNvPr id="6" name="Oval 5">
            <a:extLst>
              <a:ext uri="{FF2B5EF4-FFF2-40B4-BE49-F238E27FC236}">
                <a16:creationId xmlns:a16="http://schemas.microsoft.com/office/drawing/2014/main" id="{B9F16795-9052-4BDD-9A0E-3512ECE4FEF0}"/>
              </a:ext>
            </a:extLst>
          </p:cNvPr>
          <p:cNvSpPr/>
          <p:nvPr/>
        </p:nvSpPr>
        <p:spPr>
          <a:xfrm>
            <a:off x="4021667" y="4419600"/>
            <a:ext cx="1032933" cy="279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53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63C6-C4DA-4D54-805E-37876EA1CA7A}"/>
              </a:ext>
            </a:extLst>
          </p:cNvPr>
          <p:cNvSpPr>
            <a:spLocks noGrp="1"/>
          </p:cNvSpPr>
          <p:nvPr>
            <p:ph type="title"/>
          </p:nvPr>
        </p:nvSpPr>
        <p:spPr/>
        <p:txBody>
          <a:bodyPr/>
          <a:lstStyle/>
          <a:p>
            <a:r>
              <a:rPr lang="en-US" dirty="0"/>
              <a:t>Setbacks Requirements</a:t>
            </a:r>
          </a:p>
        </p:txBody>
      </p:sp>
      <p:sp>
        <p:nvSpPr>
          <p:cNvPr id="4" name="Text Placeholder 3">
            <a:extLst>
              <a:ext uri="{FF2B5EF4-FFF2-40B4-BE49-F238E27FC236}">
                <a16:creationId xmlns:a16="http://schemas.microsoft.com/office/drawing/2014/main" id="{F2175C5D-2949-4668-AFB6-6285FD0308C5}"/>
              </a:ext>
            </a:extLst>
          </p:cNvPr>
          <p:cNvSpPr>
            <a:spLocks noGrp="1"/>
          </p:cNvSpPr>
          <p:nvPr>
            <p:ph type="body" idx="1"/>
          </p:nvPr>
        </p:nvSpPr>
        <p:spPr>
          <a:xfrm>
            <a:off x="675744" y="1496812"/>
            <a:ext cx="4185623" cy="576262"/>
          </a:xfrm>
        </p:spPr>
        <p:txBody>
          <a:bodyPr/>
          <a:lstStyle/>
          <a:p>
            <a:r>
              <a:rPr lang="en-US" dirty="0"/>
              <a:t>Code Requires:</a:t>
            </a:r>
          </a:p>
        </p:txBody>
      </p:sp>
      <p:sp>
        <p:nvSpPr>
          <p:cNvPr id="3" name="Content Placeholder 2">
            <a:extLst>
              <a:ext uri="{FF2B5EF4-FFF2-40B4-BE49-F238E27FC236}">
                <a16:creationId xmlns:a16="http://schemas.microsoft.com/office/drawing/2014/main" id="{5D348B3D-4658-49B3-8498-68A4AA04B8E7}"/>
              </a:ext>
            </a:extLst>
          </p:cNvPr>
          <p:cNvSpPr>
            <a:spLocks noGrp="1"/>
          </p:cNvSpPr>
          <p:nvPr>
            <p:ph sz="half" idx="2"/>
          </p:nvPr>
        </p:nvSpPr>
        <p:spPr>
          <a:xfrm>
            <a:off x="675744" y="2119370"/>
            <a:ext cx="4185623" cy="4194344"/>
          </a:xfrm>
        </p:spPr>
        <p:txBody>
          <a:bodyPr>
            <a:normAutofit fontScale="85000" lnSpcReduction="10000"/>
          </a:bodyPr>
          <a:lstStyle/>
          <a:p>
            <a:pPr marL="0" indent="0">
              <a:buNone/>
            </a:pPr>
            <a:r>
              <a:rPr lang="en-US" dirty="0"/>
              <a:t>The Commercial Solar Energy Facility shall be sited as follows, with setback distances measured from the nearest edge of any component of the facility:</a:t>
            </a:r>
          </a:p>
          <a:p>
            <a:pPr marL="0" indent="0">
              <a:buNone/>
            </a:pPr>
            <a:r>
              <a:rPr lang="en-US" dirty="0"/>
              <a:t>(1)   Occupied Community Buildings and Dwellings on Nonparticipating Properties: one hundred fifty (150) feet to the nearest point on the outside wall of the structure.</a:t>
            </a:r>
          </a:p>
          <a:p>
            <a:pPr marL="0" indent="0">
              <a:buNone/>
            </a:pPr>
            <a:r>
              <a:rPr lang="en-US" dirty="0"/>
              <a:t>(2)   Boundary Lines of Participating Property: None.</a:t>
            </a:r>
          </a:p>
          <a:p>
            <a:pPr marL="0" indent="0">
              <a:buNone/>
            </a:pPr>
            <a:r>
              <a:rPr lang="en-US" dirty="0"/>
              <a:t>(3)   Boundary Lines of Nonparticipating Property: fifty (50) feet to the nearest point on the property line of the nonparticipating property.</a:t>
            </a:r>
          </a:p>
          <a:p>
            <a:pPr marL="0" indent="0">
              <a:buNone/>
            </a:pPr>
            <a:r>
              <a:rPr lang="en-US" dirty="0"/>
              <a:t>(4)   Public Road Rights-of-Way: fifty (50) feet to the nearest edge of the public road right-of-way.</a:t>
            </a:r>
          </a:p>
        </p:txBody>
      </p:sp>
      <p:sp>
        <p:nvSpPr>
          <p:cNvPr id="5" name="Text Placeholder 4">
            <a:extLst>
              <a:ext uri="{FF2B5EF4-FFF2-40B4-BE49-F238E27FC236}">
                <a16:creationId xmlns:a16="http://schemas.microsoft.com/office/drawing/2014/main" id="{CF6EB4BA-8017-4963-9920-4CA3BC622B8D}"/>
              </a:ext>
            </a:extLst>
          </p:cNvPr>
          <p:cNvSpPr>
            <a:spLocks noGrp="1"/>
          </p:cNvSpPr>
          <p:nvPr>
            <p:ph type="body" sz="quarter" idx="3"/>
          </p:nvPr>
        </p:nvSpPr>
        <p:spPr>
          <a:xfrm>
            <a:off x="5088383" y="1496812"/>
            <a:ext cx="4185618" cy="576262"/>
          </a:xfrm>
        </p:spPr>
        <p:txBody>
          <a:bodyPr/>
          <a:lstStyle/>
          <a:p>
            <a:r>
              <a:rPr lang="en-US" dirty="0"/>
              <a:t>Site Plan Provides:</a:t>
            </a:r>
          </a:p>
        </p:txBody>
      </p:sp>
      <p:sp>
        <p:nvSpPr>
          <p:cNvPr id="6" name="Content Placeholder 5">
            <a:extLst>
              <a:ext uri="{FF2B5EF4-FFF2-40B4-BE49-F238E27FC236}">
                <a16:creationId xmlns:a16="http://schemas.microsoft.com/office/drawing/2014/main" id="{ECE686CC-0C36-4BD7-827C-CF6E08C27FD1}"/>
              </a:ext>
            </a:extLst>
          </p:cNvPr>
          <p:cNvSpPr>
            <a:spLocks noGrp="1"/>
          </p:cNvSpPr>
          <p:nvPr>
            <p:ph sz="quarter" idx="4"/>
          </p:nvPr>
        </p:nvSpPr>
        <p:spPr>
          <a:xfrm>
            <a:off x="5088384" y="2119370"/>
            <a:ext cx="4185617" cy="4194344"/>
          </a:xfrm>
        </p:spPr>
        <p:txBody>
          <a:bodyPr>
            <a:normAutofit fontScale="85000" lnSpcReduction="10000"/>
          </a:bodyPr>
          <a:lstStyle/>
          <a:p>
            <a:r>
              <a:rPr lang="en-US" dirty="0"/>
              <a:t>Approx. 88’ SETBACK FROM EXISTING ROAD ROW TO SOLAR PANELS</a:t>
            </a:r>
          </a:p>
          <a:p>
            <a:r>
              <a:rPr lang="en-US" dirty="0"/>
              <a:t>Approx. 118’ SETBACK FROM ROW CENTERLINE TO SOLAR PANELS</a:t>
            </a:r>
          </a:p>
          <a:p>
            <a:r>
              <a:rPr lang="en-US" dirty="0"/>
              <a:t>50’+ SETBACK FROM PROPERTY LINE TO SOLAR PANELS</a:t>
            </a:r>
          </a:p>
          <a:p>
            <a:r>
              <a:rPr lang="en-US" dirty="0"/>
              <a:t>150' SETBACK FROM NON-PARTICIPATING RESIDENTIAL PROPERTIES</a:t>
            </a:r>
          </a:p>
        </p:txBody>
      </p:sp>
    </p:spTree>
    <p:extLst>
      <p:ext uri="{BB962C8B-B14F-4D97-AF65-F5344CB8AC3E}">
        <p14:creationId xmlns:p14="http://schemas.microsoft.com/office/powerpoint/2010/main" val="268369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DDCB-0501-472A-868E-ECDF905BC354}"/>
              </a:ext>
            </a:extLst>
          </p:cNvPr>
          <p:cNvSpPr>
            <a:spLocks noGrp="1"/>
          </p:cNvSpPr>
          <p:nvPr>
            <p:ph type="title"/>
          </p:nvPr>
        </p:nvSpPr>
        <p:spPr>
          <a:xfrm>
            <a:off x="355116" y="389358"/>
            <a:ext cx="8596668" cy="1320800"/>
          </a:xfrm>
        </p:spPr>
        <p:txBody>
          <a:bodyPr/>
          <a:lstStyle/>
          <a:p>
            <a:r>
              <a:rPr lang="en-US" dirty="0"/>
              <a:t>Landscaping/Vegetation </a:t>
            </a:r>
          </a:p>
        </p:txBody>
      </p:sp>
      <p:sp>
        <p:nvSpPr>
          <p:cNvPr id="3" name="Text Placeholder 2">
            <a:extLst>
              <a:ext uri="{FF2B5EF4-FFF2-40B4-BE49-F238E27FC236}">
                <a16:creationId xmlns:a16="http://schemas.microsoft.com/office/drawing/2014/main" id="{49F0C75F-23C6-478F-AECE-63A4297210B3}"/>
              </a:ext>
            </a:extLst>
          </p:cNvPr>
          <p:cNvSpPr>
            <a:spLocks noGrp="1"/>
          </p:cNvSpPr>
          <p:nvPr>
            <p:ph type="body" idx="1"/>
          </p:nvPr>
        </p:nvSpPr>
        <p:spPr>
          <a:xfrm>
            <a:off x="411472" y="1589689"/>
            <a:ext cx="2936214" cy="576262"/>
          </a:xfrm>
        </p:spPr>
        <p:txBody>
          <a:bodyPr/>
          <a:lstStyle/>
          <a:p>
            <a:r>
              <a:rPr lang="en-US" sz="2000" dirty="0">
                <a:solidFill>
                  <a:schemeClr val="accent1"/>
                </a:solidFill>
              </a:rPr>
              <a:t>Vegetative Screening Requirements</a:t>
            </a:r>
          </a:p>
        </p:txBody>
      </p:sp>
      <p:sp>
        <p:nvSpPr>
          <p:cNvPr id="4" name="Content Placeholder 3">
            <a:extLst>
              <a:ext uri="{FF2B5EF4-FFF2-40B4-BE49-F238E27FC236}">
                <a16:creationId xmlns:a16="http://schemas.microsoft.com/office/drawing/2014/main" id="{77A00269-AB05-4934-BAF5-2E00CE8E99E6}"/>
              </a:ext>
            </a:extLst>
          </p:cNvPr>
          <p:cNvSpPr>
            <a:spLocks noGrp="1"/>
          </p:cNvSpPr>
          <p:nvPr>
            <p:ph sz="half" idx="2"/>
          </p:nvPr>
        </p:nvSpPr>
        <p:spPr>
          <a:xfrm>
            <a:off x="178013" y="2230519"/>
            <a:ext cx="3226027" cy="4627481"/>
          </a:xfrm>
        </p:spPr>
        <p:txBody>
          <a:bodyPr>
            <a:normAutofit fontScale="85000" lnSpcReduction="10000"/>
          </a:bodyPr>
          <a:lstStyle/>
          <a:p>
            <a:r>
              <a:rPr lang="en-US" b="0" i="0" dirty="0">
                <a:solidFill>
                  <a:schemeClr val="accent1"/>
                </a:solidFill>
                <a:effectLst/>
              </a:rPr>
              <a:t>A vegetative screen shall be provided for any part of the Commercial Solar Energy Facility that is visible to Non-participating Residence(s). </a:t>
            </a:r>
          </a:p>
          <a:p>
            <a:r>
              <a:rPr lang="en-US" b="0" i="0" dirty="0">
                <a:solidFill>
                  <a:schemeClr val="accent1"/>
                </a:solidFill>
                <a:effectLst/>
              </a:rPr>
              <a:t>The landscaping screen shall be located between the required fencing and the property line of the participating parcel upon which the facility sits. </a:t>
            </a:r>
          </a:p>
          <a:p>
            <a:r>
              <a:rPr lang="en-US" b="0" i="0" dirty="0">
                <a:solidFill>
                  <a:schemeClr val="accent1"/>
                </a:solidFill>
                <a:effectLst/>
              </a:rPr>
              <a:t>The vegetative screening shall include a continuous line of native evergreen foliage and/or native shrubs and/or native trees and/or any existing wooded area and/or plantings of tall native grasses and other native flowering plants.</a:t>
            </a:r>
            <a:endParaRPr lang="en-US" dirty="0">
              <a:solidFill>
                <a:schemeClr val="accent1"/>
              </a:solidFill>
            </a:endParaRPr>
          </a:p>
        </p:txBody>
      </p:sp>
      <p:pic>
        <p:nvPicPr>
          <p:cNvPr id="15" name="Picture 14">
            <a:extLst>
              <a:ext uri="{FF2B5EF4-FFF2-40B4-BE49-F238E27FC236}">
                <a16:creationId xmlns:a16="http://schemas.microsoft.com/office/drawing/2014/main" id="{81376A3E-2496-4595-971F-E11FD9F27AE5}"/>
              </a:ext>
            </a:extLst>
          </p:cNvPr>
          <p:cNvPicPr>
            <a:picLocks noChangeAspect="1"/>
          </p:cNvPicPr>
          <p:nvPr/>
        </p:nvPicPr>
        <p:blipFill>
          <a:blip r:embed="rId2"/>
          <a:stretch>
            <a:fillRect/>
          </a:stretch>
        </p:blipFill>
        <p:spPr>
          <a:xfrm>
            <a:off x="3404041" y="1203629"/>
            <a:ext cx="8787959" cy="5068036"/>
          </a:xfrm>
          <a:prstGeom prst="rect">
            <a:avLst/>
          </a:prstGeom>
        </p:spPr>
      </p:pic>
    </p:spTree>
    <p:extLst>
      <p:ext uri="{BB962C8B-B14F-4D97-AF65-F5344CB8AC3E}">
        <p14:creationId xmlns:p14="http://schemas.microsoft.com/office/powerpoint/2010/main" val="353399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4C38B6-1710-489C-8358-C77AF8FE22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2D33E7-AE7F-416C-8C70-C54B8FC9754B}"/>
              </a:ext>
            </a:extLst>
          </p:cNvPr>
          <p:cNvPicPr>
            <a:picLocks noChangeAspect="1"/>
          </p:cNvPicPr>
          <p:nvPr/>
        </p:nvPicPr>
        <p:blipFill>
          <a:blip r:embed="rId2"/>
          <a:stretch>
            <a:fillRect/>
          </a:stretch>
        </p:blipFill>
        <p:spPr>
          <a:xfrm>
            <a:off x="0" y="523220"/>
            <a:ext cx="12192000" cy="6180666"/>
          </a:xfrm>
          <a:prstGeom prst="rect">
            <a:avLst/>
          </a:prstGeom>
        </p:spPr>
      </p:pic>
      <p:sp>
        <p:nvSpPr>
          <p:cNvPr id="4" name="TextBox 3">
            <a:extLst>
              <a:ext uri="{FF2B5EF4-FFF2-40B4-BE49-F238E27FC236}">
                <a16:creationId xmlns:a16="http://schemas.microsoft.com/office/drawing/2014/main" id="{8728673E-9D07-4E2E-8463-CFB414D1E1F4}"/>
              </a:ext>
            </a:extLst>
          </p:cNvPr>
          <p:cNvSpPr txBox="1"/>
          <p:nvPr/>
        </p:nvSpPr>
        <p:spPr>
          <a:xfrm>
            <a:off x="0" y="0"/>
            <a:ext cx="3631474" cy="523220"/>
          </a:xfrm>
          <a:prstGeom prst="rect">
            <a:avLst/>
          </a:prstGeom>
          <a:solidFill>
            <a:schemeClr val="tx1"/>
          </a:solidFill>
        </p:spPr>
        <p:txBody>
          <a:bodyPr wrap="square" rtlCol="0">
            <a:spAutoFit/>
          </a:bodyPr>
          <a:lstStyle/>
          <a:p>
            <a:pPr algn="ctr"/>
            <a:r>
              <a:rPr lang="en-US" sz="2800" b="1" dirty="0">
                <a:solidFill>
                  <a:schemeClr val="bg1"/>
                </a:solidFill>
              </a:rPr>
              <a:t>Landscape Plan</a:t>
            </a:r>
          </a:p>
        </p:txBody>
      </p:sp>
      <p:sp>
        <p:nvSpPr>
          <p:cNvPr id="5" name="Rectangle 4">
            <a:extLst>
              <a:ext uri="{FF2B5EF4-FFF2-40B4-BE49-F238E27FC236}">
                <a16:creationId xmlns:a16="http://schemas.microsoft.com/office/drawing/2014/main" id="{54DE8B0E-DBF0-49C5-A7AE-14EC30079C4E}"/>
              </a:ext>
            </a:extLst>
          </p:cNvPr>
          <p:cNvSpPr/>
          <p:nvPr/>
        </p:nvSpPr>
        <p:spPr>
          <a:xfrm>
            <a:off x="783771" y="1402080"/>
            <a:ext cx="5225143" cy="287383"/>
          </a:xfrm>
          <a:prstGeom prst="rect">
            <a:avLst/>
          </a:prstGeom>
          <a:solidFill>
            <a:srgbClr val="90C22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EE470E5-FE86-47CF-AA77-08F527A55B8A}"/>
              </a:ext>
            </a:extLst>
          </p:cNvPr>
          <p:cNvSpPr/>
          <p:nvPr/>
        </p:nvSpPr>
        <p:spPr>
          <a:xfrm rot="5400000">
            <a:off x="-1186191" y="3659424"/>
            <a:ext cx="4227306" cy="287383"/>
          </a:xfrm>
          <a:prstGeom prst="rect">
            <a:avLst/>
          </a:prstGeom>
          <a:solidFill>
            <a:srgbClr val="90C22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AA2F9C6-32A3-4022-BA13-534E525A9437}"/>
              </a:ext>
            </a:extLst>
          </p:cNvPr>
          <p:cNvSpPr/>
          <p:nvPr/>
        </p:nvSpPr>
        <p:spPr>
          <a:xfrm rot="5400000">
            <a:off x="9070511" y="4471663"/>
            <a:ext cx="2602832" cy="287383"/>
          </a:xfrm>
          <a:prstGeom prst="rect">
            <a:avLst/>
          </a:prstGeom>
          <a:solidFill>
            <a:srgbClr val="90C22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0B2B99-9043-424F-9F67-AFB13E0597C5}"/>
              </a:ext>
            </a:extLst>
          </p:cNvPr>
          <p:cNvSpPr/>
          <p:nvPr/>
        </p:nvSpPr>
        <p:spPr>
          <a:xfrm>
            <a:off x="8643068" y="1335446"/>
            <a:ext cx="1872551" cy="287383"/>
          </a:xfrm>
          <a:prstGeom prst="rect">
            <a:avLst/>
          </a:prstGeom>
          <a:solidFill>
            <a:srgbClr val="90C22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269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6A4214-AEAA-44FB-90E4-C1FC09DC162E}"/>
              </a:ext>
            </a:extLst>
          </p:cNvPr>
          <p:cNvSpPr txBox="1">
            <a:spLocks/>
          </p:cNvSpPr>
          <p:nvPr/>
        </p:nvSpPr>
        <p:spPr>
          <a:xfrm>
            <a:off x="475527" y="804332"/>
            <a:ext cx="9987728" cy="159024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5000"/>
              </a:lnSpc>
              <a:spcBef>
                <a:spcPct val="0"/>
              </a:spcBef>
              <a:buNone/>
              <a:defRPr sz="7200" b="1" kern="1200" cap="all"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t>zoning Petition #4645</a:t>
            </a:r>
          </a:p>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17600" b="1" i="0" u="none" strike="noStrike" kern="1200" cap="all" spc="0" normalizeH="0" baseline="0" noProof="0" dirty="0">
                <a:ln>
                  <a:noFill/>
                </a:ln>
                <a:solidFill>
                  <a:srgbClr val="000000"/>
                </a:solidFill>
                <a:effectLst/>
                <a:uLnTx/>
                <a:uFillTx/>
                <a:ea typeface="+mj-ea"/>
                <a:cs typeface="Times New Roman" panose="02020603050405020304" pitchFamily="18" charset="0"/>
              </a:rPr>
            </a:br>
            <a:r>
              <a:rPr kumimoji="0" lang="en-US" sz="17600" b="1" i="0" u="none" strike="noStrike" kern="1200" cap="all" spc="0" normalizeH="0" baseline="0" noProof="0" dirty="0">
                <a:ln>
                  <a:noFill/>
                </a:ln>
                <a:solidFill>
                  <a:srgbClr val="000000"/>
                </a:solidFill>
                <a:effectLst/>
                <a:uLnTx/>
                <a:uFillTx/>
                <a:ea typeface="+mj-ea"/>
                <a:cs typeface="Times New Roman" panose="02020603050405020304" pitchFamily="18" charset="0"/>
              </a:rPr>
              <a:t>“Dundee renewables solar”</a:t>
            </a:r>
          </a:p>
        </p:txBody>
      </p:sp>
      <p:sp>
        <p:nvSpPr>
          <p:cNvPr id="10" name="Subtitle 2">
            <a:extLst>
              <a:ext uri="{FF2B5EF4-FFF2-40B4-BE49-F238E27FC236}">
                <a16:creationId xmlns:a16="http://schemas.microsoft.com/office/drawing/2014/main" id="{762DDB86-80A3-46F4-A236-1C61642AD602}"/>
              </a:ext>
            </a:extLst>
          </p:cNvPr>
          <p:cNvSpPr>
            <a:spLocks noGrp="1"/>
          </p:cNvSpPr>
          <p:nvPr>
            <p:ph type="subTitle" idx="1"/>
          </p:nvPr>
        </p:nvSpPr>
        <p:spPr>
          <a:xfrm>
            <a:off x="729528" y="2538506"/>
            <a:ext cx="8312872" cy="3794561"/>
          </a:xfrm>
        </p:spPr>
        <p:txBody>
          <a:bodyPr>
            <a:noAutofit/>
          </a:bodyPr>
          <a:lstStyle/>
          <a:p>
            <a:pPr marL="0" marR="0" algn="just">
              <a:spcBef>
                <a:spcPts val="0"/>
              </a:spcBef>
              <a:spcAft>
                <a:spcPts val="0"/>
              </a:spcAft>
            </a:pP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APPLICANT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Dundee Renewables, LLC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PROPERTY OWNER</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LF4 INVESTMENT LLC</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ACTION REQUESTED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Special Use Permit in the F-Farming Zoning District to allow for the development of a commercial solar energy facility.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SUBJECT PROPERTY</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West side of Boyer Road, north of Huntley Road/Longmeadow Parkway, in Dundee Township (PIN 03-06-300-002)</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endParaRPr>
          </a:p>
          <a:p>
            <a:pPr algn="l"/>
            <a:endPar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endParaRPr>
          </a:p>
          <a:p>
            <a:pPr algn="l"/>
            <a:r>
              <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rPr>
              <a:t> </a:t>
            </a:r>
          </a:p>
        </p:txBody>
      </p:sp>
    </p:spTree>
    <p:extLst>
      <p:ext uri="{BB962C8B-B14F-4D97-AF65-F5344CB8AC3E}">
        <p14:creationId xmlns:p14="http://schemas.microsoft.com/office/powerpoint/2010/main" val="219879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962F-DBEC-406F-BDF6-1CA1A7FACC33}"/>
              </a:ext>
            </a:extLst>
          </p:cNvPr>
          <p:cNvSpPr>
            <a:spLocks noGrp="1"/>
          </p:cNvSpPr>
          <p:nvPr>
            <p:ph type="title"/>
          </p:nvPr>
        </p:nvSpPr>
        <p:spPr>
          <a:xfrm>
            <a:off x="448734" y="257175"/>
            <a:ext cx="8596668" cy="1314450"/>
          </a:xfrm>
        </p:spPr>
        <p:txBody>
          <a:bodyPr>
            <a:normAutofit fontScale="90000"/>
          </a:bodyPr>
          <a:lstStyle/>
          <a:p>
            <a:r>
              <a:rPr lang="en-US" sz="4000" dirty="0"/>
              <a:t>Fence Detail</a:t>
            </a:r>
            <a:br>
              <a:rPr lang="en-US" dirty="0"/>
            </a:br>
            <a:r>
              <a:rPr lang="en-US" sz="2000" dirty="0"/>
              <a:t>Fencing: A fence of at least eight (8) feet and not more than twenty-five (25) feet in height shall enclose and secure the Commercial Solar Energy Facility.</a:t>
            </a:r>
            <a:endParaRPr lang="en-US" dirty="0"/>
          </a:p>
        </p:txBody>
      </p:sp>
      <p:pic>
        <p:nvPicPr>
          <p:cNvPr id="5" name="Picture 4">
            <a:extLst>
              <a:ext uri="{FF2B5EF4-FFF2-40B4-BE49-F238E27FC236}">
                <a16:creationId xmlns:a16="http://schemas.microsoft.com/office/drawing/2014/main" id="{EA2F130D-E60B-4BEF-8FC6-301FC5421D93}"/>
              </a:ext>
            </a:extLst>
          </p:cNvPr>
          <p:cNvPicPr>
            <a:picLocks noChangeAspect="1"/>
          </p:cNvPicPr>
          <p:nvPr/>
        </p:nvPicPr>
        <p:blipFill>
          <a:blip r:embed="rId2"/>
          <a:stretch>
            <a:fillRect/>
          </a:stretch>
        </p:blipFill>
        <p:spPr>
          <a:xfrm>
            <a:off x="448734" y="1571625"/>
            <a:ext cx="9095860" cy="4820181"/>
          </a:xfrm>
          <a:prstGeom prst="rect">
            <a:avLst/>
          </a:prstGeom>
        </p:spPr>
      </p:pic>
    </p:spTree>
    <p:extLst>
      <p:ext uri="{BB962C8B-B14F-4D97-AF65-F5344CB8AC3E}">
        <p14:creationId xmlns:p14="http://schemas.microsoft.com/office/powerpoint/2010/main" val="250544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2066-4862-4EFD-BE8A-235F783BF465}"/>
              </a:ext>
            </a:extLst>
          </p:cNvPr>
          <p:cNvSpPr>
            <a:spLocks noGrp="1"/>
          </p:cNvSpPr>
          <p:nvPr>
            <p:ph type="title"/>
          </p:nvPr>
        </p:nvSpPr>
        <p:spPr>
          <a:xfrm>
            <a:off x="334433" y="190500"/>
            <a:ext cx="9000067" cy="1320800"/>
          </a:xfrm>
        </p:spPr>
        <p:txBody>
          <a:bodyPr>
            <a:normAutofit/>
          </a:bodyPr>
          <a:lstStyle/>
          <a:p>
            <a:r>
              <a:rPr lang="en-US" dirty="0"/>
              <a:t>Racking Structure Detail</a:t>
            </a:r>
            <a:br>
              <a:rPr lang="en-US" dirty="0"/>
            </a:br>
            <a:r>
              <a:rPr lang="en-US" sz="1800" dirty="0"/>
              <a:t>Height: No component of a solar panel, cell or modules may exceed twenty (20) feet in height above the ground at full tilt.</a:t>
            </a:r>
            <a:endParaRPr lang="en-US" dirty="0"/>
          </a:p>
        </p:txBody>
      </p:sp>
      <p:pic>
        <p:nvPicPr>
          <p:cNvPr id="5" name="Picture 4">
            <a:extLst>
              <a:ext uri="{FF2B5EF4-FFF2-40B4-BE49-F238E27FC236}">
                <a16:creationId xmlns:a16="http://schemas.microsoft.com/office/drawing/2014/main" id="{4A4257F5-9D14-4754-B40B-4CD6D41B60E7}"/>
              </a:ext>
            </a:extLst>
          </p:cNvPr>
          <p:cNvPicPr>
            <a:picLocks noChangeAspect="1"/>
          </p:cNvPicPr>
          <p:nvPr/>
        </p:nvPicPr>
        <p:blipFill>
          <a:blip r:embed="rId2"/>
          <a:stretch>
            <a:fillRect/>
          </a:stretch>
        </p:blipFill>
        <p:spPr>
          <a:xfrm>
            <a:off x="1741173" y="1650561"/>
            <a:ext cx="5152862" cy="4924410"/>
          </a:xfrm>
          <a:prstGeom prst="rect">
            <a:avLst/>
          </a:prstGeom>
        </p:spPr>
      </p:pic>
    </p:spTree>
    <p:extLst>
      <p:ext uri="{BB962C8B-B14F-4D97-AF65-F5344CB8AC3E}">
        <p14:creationId xmlns:p14="http://schemas.microsoft.com/office/powerpoint/2010/main" val="407452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8FBE-5D07-4F47-A015-8523A330C359}"/>
              </a:ext>
            </a:extLst>
          </p:cNvPr>
          <p:cNvSpPr>
            <a:spLocks noGrp="1"/>
          </p:cNvSpPr>
          <p:nvPr>
            <p:ph type="title"/>
          </p:nvPr>
        </p:nvSpPr>
        <p:spPr>
          <a:xfrm>
            <a:off x="62359" y="0"/>
            <a:ext cx="6917267" cy="609158"/>
          </a:xfrm>
        </p:spPr>
        <p:txBody>
          <a:bodyPr anchor="ctr">
            <a:normAutofit/>
          </a:bodyPr>
          <a:lstStyle/>
          <a:p>
            <a:r>
              <a:rPr lang="en-US" sz="2800" dirty="0"/>
              <a:t>NRI Report – Prime Farmland Map</a:t>
            </a:r>
          </a:p>
        </p:txBody>
      </p:sp>
      <p:sp>
        <p:nvSpPr>
          <p:cNvPr id="5" name="TextBox 4">
            <a:extLst>
              <a:ext uri="{FF2B5EF4-FFF2-40B4-BE49-F238E27FC236}">
                <a16:creationId xmlns:a16="http://schemas.microsoft.com/office/drawing/2014/main" id="{CC96DE96-4C7D-4880-99CB-59E91253D011}"/>
              </a:ext>
            </a:extLst>
          </p:cNvPr>
          <p:cNvSpPr txBox="1"/>
          <p:nvPr/>
        </p:nvSpPr>
        <p:spPr>
          <a:xfrm>
            <a:off x="8510141" y="609158"/>
            <a:ext cx="3520993" cy="5139869"/>
          </a:xfrm>
          <a:prstGeom prst="rect">
            <a:avLst/>
          </a:prstGeom>
          <a:solidFill>
            <a:schemeClr val="bg1"/>
          </a:solidFill>
        </p:spPr>
        <p:txBody>
          <a:bodyPr wrap="square" rtlCol="0">
            <a:spAutoFit/>
          </a:bodyPr>
          <a:lstStyle/>
          <a:p>
            <a:pPr marL="0" indent="0" algn="just">
              <a:buNone/>
            </a:pPr>
            <a:r>
              <a:rPr lang="en-US" sz="2000" b="1" dirty="0">
                <a:solidFill>
                  <a:schemeClr val="tx1"/>
                </a:solidFill>
                <a:latin typeface="Microsoft Tai Le" panose="020B0502040204020203" pitchFamily="34" charset="0"/>
                <a:cs typeface="Microsoft Tai Le" panose="020B0502040204020203" pitchFamily="34" charset="0"/>
              </a:rPr>
              <a:t>LESA SCORE: </a:t>
            </a:r>
          </a:p>
          <a:p>
            <a:pPr marL="0" indent="0" algn="just">
              <a:buNone/>
            </a:pPr>
            <a:r>
              <a:rPr lang="en-US" sz="1400" dirty="0">
                <a:solidFill>
                  <a:schemeClr val="tx1"/>
                </a:solidFill>
                <a:latin typeface="Times New Roman" panose="02020603050405020304" pitchFamily="18" charset="0"/>
                <a:cs typeface="Times New Roman" panose="02020603050405020304" pitchFamily="18" charset="0"/>
              </a:rPr>
              <a:t>LESA is designed to determine the quality of land for agricultural uses and to assess a site for long term agricultural economic viability. The LESA is a 100-point maximum numerical value based on two parts – Land Evaluation (LE) and Site Assessment (SA). The LE is based upon the inherent ability of the soils of a parcel to produce commonly grown crops. The LE counts as 1/3 of the total score. The SA is a value based on the proximity of the parcel to agricultural areas. Parcels further from developed areas rank higher for protection. The SA counts for 2/3 of the LESA score. </a:t>
            </a:r>
            <a:endParaRPr lang="en-US" sz="1400" dirty="0"/>
          </a:p>
          <a:p>
            <a:pPr marL="0" indent="0" algn="just">
              <a:buNone/>
            </a:pPr>
            <a:endParaRPr lang="en-US" sz="140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en-US" sz="1600" i="0" u="none" strike="noStrike" baseline="0" dirty="0">
                <a:solidFill>
                  <a:srgbClr val="000000"/>
                </a:solidFill>
                <a:latin typeface="Times New Roman" panose="02020603050405020304" pitchFamily="18" charset="0"/>
                <a:cs typeface="Times New Roman" panose="02020603050405020304" pitchFamily="18" charset="0"/>
              </a:rPr>
              <a:t> </a:t>
            </a:r>
          </a:p>
          <a:p>
            <a:pPr marL="0" indent="0" algn="just">
              <a:buNone/>
            </a:pPr>
            <a:r>
              <a:rPr lang="en-US" sz="1600" b="1" i="0" u="none" strike="noStrike" baseline="0" dirty="0">
                <a:solidFill>
                  <a:srgbClr val="000000"/>
                </a:solidFill>
                <a:latin typeface="Times New Roman" panose="02020603050405020304" pitchFamily="18" charset="0"/>
                <a:cs typeface="Times New Roman" panose="02020603050405020304" pitchFamily="18" charset="0"/>
              </a:rPr>
              <a:t>The LE value for this site is 26 and the SA value is 35 for a total LESA score of 61. </a:t>
            </a:r>
          </a:p>
          <a:p>
            <a:pPr marL="0" indent="0" algn="just">
              <a:buNone/>
            </a:pPr>
            <a:endParaRPr lang="en-US" sz="1600" b="1" dirty="0">
              <a:solidFill>
                <a:srgbClr val="000000"/>
              </a:solidFill>
              <a:highlight>
                <a:srgbClr val="FFFF00"/>
              </a:highlight>
              <a:latin typeface="Times New Roman" panose="02020603050405020304" pitchFamily="18" charset="0"/>
              <a:cs typeface="Times New Roman" panose="02020603050405020304" pitchFamily="18" charset="0"/>
            </a:endParaRPr>
          </a:p>
          <a:p>
            <a:pPr marL="0" indent="0" algn="just">
              <a:buNone/>
            </a:pPr>
            <a:r>
              <a:rPr lang="en-US" sz="1600" b="1" i="0" u="none" strike="noStrike" baseline="0" dirty="0">
                <a:solidFill>
                  <a:srgbClr val="000000"/>
                </a:solidFill>
                <a:highlight>
                  <a:srgbClr val="FFFF00"/>
                </a:highlight>
                <a:latin typeface="Times New Roman" panose="02020603050405020304" pitchFamily="18" charset="0"/>
                <a:cs typeface="Times New Roman" panose="02020603050405020304" pitchFamily="18" charset="0"/>
              </a:rPr>
              <a:t>This score represents Low Protection effort warranted. </a:t>
            </a:r>
            <a:endParaRPr lang="en-US" sz="1600" b="1" dirty="0">
              <a:solidFill>
                <a:srgbClr val="699841"/>
              </a:solidFill>
              <a:highlight>
                <a:srgbClr val="FFFF00"/>
              </a:highligh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B35CF01-EE30-4CCE-A7F4-0523C03F19E1}"/>
              </a:ext>
            </a:extLst>
          </p:cNvPr>
          <p:cNvPicPr>
            <a:picLocks noChangeAspect="1"/>
          </p:cNvPicPr>
          <p:nvPr/>
        </p:nvPicPr>
        <p:blipFill>
          <a:blip r:embed="rId2"/>
          <a:stretch>
            <a:fillRect/>
          </a:stretch>
        </p:blipFill>
        <p:spPr>
          <a:xfrm>
            <a:off x="62360" y="522816"/>
            <a:ext cx="8175708" cy="6322429"/>
          </a:xfrm>
          <a:prstGeom prst="rect">
            <a:avLst/>
          </a:prstGeom>
        </p:spPr>
      </p:pic>
    </p:spTree>
    <p:extLst>
      <p:ext uri="{BB962C8B-B14F-4D97-AF65-F5344CB8AC3E}">
        <p14:creationId xmlns:p14="http://schemas.microsoft.com/office/powerpoint/2010/main" val="2957431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EEA3-71C9-4A50-983C-084F94EAC258}"/>
              </a:ext>
            </a:extLst>
          </p:cNvPr>
          <p:cNvSpPr>
            <a:spLocks noGrp="1"/>
          </p:cNvSpPr>
          <p:nvPr>
            <p:ph type="title"/>
          </p:nvPr>
        </p:nvSpPr>
        <p:spPr/>
        <p:txBody>
          <a:bodyPr/>
          <a:lstStyle/>
          <a:p>
            <a:r>
              <a:rPr lang="en-US" dirty="0"/>
              <a:t>KDOT &amp; Dundee TWP</a:t>
            </a:r>
          </a:p>
        </p:txBody>
      </p:sp>
      <p:sp>
        <p:nvSpPr>
          <p:cNvPr id="3" name="Content Placeholder 2">
            <a:extLst>
              <a:ext uri="{FF2B5EF4-FFF2-40B4-BE49-F238E27FC236}">
                <a16:creationId xmlns:a16="http://schemas.microsoft.com/office/drawing/2014/main" id="{E37D2918-B514-4B26-80F5-1647ECEF9187}"/>
              </a:ext>
            </a:extLst>
          </p:cNvPr>
          <p:cNvSpPr>
            <a:spLocks noGrp="1"/>
          </p:cNvSpPr>
          <p:nvPr>
            <p:ph idx="1"/>
          </p:nvPr>
        </p:nvSpPr>
        <p:spPr/>
        <p:txBody>
          <a:bodyPr/>
          <a:lstStyle/>
          <a:p>
            <a:pPr algn="just">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Memo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Kane County Department of Transportation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October 10, 2024 stating they will require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50’ west right-of-way setback from the Boyer Rd centerline</a:t>
            </a:r>
            <a:r>
              <a:rPr lang="en-US" sz="1800" dirty="0">
                <a:effectLst/>
                <a:latin typeface="Arial" panose="020B0604020202020204" pitchFamily="34" charset="0"/>
                <a:ea typeface="Calibri" panose="020F0502020204030204" pitchFamily="34" charset="0"/>
                <a:cs typeface="Times New Roman" panose="02020603050405020304" pitchFamily="18" charset="0"/>
              </a:rPr>
              <a:t> and then the 50’ statutory setback for the solar arrays for an ultimate setback of 100’ from the Boyer Rd centerline. Dundee Township will permit temporary and final accesses.</a:t>
            </a:r>
          </a:p>
          <a:p>
            <a:pPr algn="just">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Memo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Dundee Township</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October 7, 2024 stating the Village of Algonquin has planned improvements for that section of Boyer Road and coordination must be established with Algonquin; an access permit is required from Highway Commissioner; and any work in the Right of Way requires a permit from Highway Commissioner.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153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B0AF-44B5-40FA-B378-367556317E8F}"/>
              </a:ext>
            </a:extLst>
          </p:cNvPr>
          <p:cNvSpPr>
            <a:spLocks noGrp="1"/>
          </p:cNvSpPr>
          <p:nvPr>
            <p:ph type="title"/>
          </p:nvPr>
        </p:nvSpPr>
        <p:spPr>
          <a:xfrm>
            <a:off x="440267" y="313267"/>
            <a:ext cx="9135534" cy="685800"/>
          </a:xfrm>
        </p:spPr>
        <p:txBody>
          <a:bodyPr>
            <a:normAutofit/>
          </a:bodyPr>
          <a:lstStyle/>
          <a:p>
            <a:r>
              <a:rPr lang="en-US" dirty="0"/>
              <a:t>Kane County Water Resources Stipulations</a:t>
            </a:r>
          </a:p>
        </p:txBody>
      </p:sp>
      <p:sp>
        <p:nvSpPr>
          <p:cNvPr id="3" name="Content Placeholder 2">
            <a:extLst>
              <a:ext uri="{FF2B5EF4-FFF2-40B4-BE49-F238E27FC236}">
                <a16:creationId xmlns:a16="http://schemas.microsoft.com/office/drawing/2014/main" id="{DD914B39-CB7A-42D2-975B-6E83F3D3D656}"/>
              </a:ext>
            </a:extLst>
          </p:cNvPr>
          <p:cNvSpPr>
            <a:spLocks noGrp="1"/>
          </p:cNvSpPr>
          <p:nvPr>
            <p:ph idx="1"/>
          </p:nvPr>
        </p:nvSpPr>
        <p:spPr>
          <a:xfrm>
            <a:off x="-1" y="931333"/>
            <a:ext cx="9508067" cy="5791200"/>
          </a:xfrm>
        </p:spPr>
        <p:txBody>
          <a:bodyPr>
            <a:normAutofit/>
          </a:bodyPr>
          <a:lstStyle/>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Water Resources will require a stormwater permit for this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An Engineer’s report will be required. Should the site introduce more than 25,000 sq ft of impervious area or more than 3 acres of disturbance, stormwater detention will be required. This impervious area is calculated cumulatively since 2002 for a site as per the Stormwater Ordinance. The Engineer’s report must demonstrate that the peak flow for the site with the proposed development is not increased, stormwater detention may be required for the development to ensure this. Any required Stormwater Detention Management will require a viable outfall and may require off-site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Should the site introduce more than 5,000 sq ft of impervious, a BMP will be required for all impervious surfaces.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calculation for disconnected impervious area, created by the panels, will be required. A Best Management Practice will be required to encourage infiltration of runoff within the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drain tile study will be required, including upstream and downstream tile systems that rely on the drain tiles within the site. Water Resources is looking for the protection of the tile system that is in place, including but not limited to replacement in kind and observation and cleanout structures.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Plantings within the development will not interfere with drain tiles. Planting plan should address the placement of vegetation and trees with long root systems that can interfere with tile systems and cause off site issues including surcharged drain tiles and blow outs of the drain tile systems.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Soil samples shall be taken every 2 years from the site and analyzed for physical, chemical, and biological properties to demonstrate the soil health within the solar installations.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80% vegetative coverage for plantings will be a requirement for the site.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Wetland Delineation will be required. Any Wetland Impacts must be mitigated.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Any fill in depressional areas will require Compensatory storage. Including fill created by solar racking.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Floodplain, Wetland, Compensatory Storage, BMPs and Stormwater Management must be placed in a Conservation or Drainage Easement.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02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998D-0948-497E-A5F0-3DEE48EF8852}"/>
              </a:ext>
            </a:extLst>
          </p:cNvPr>
          <p:cNvSpPr>
            <a:spLocks noGrp="1"/>
          </p:cNvSpPr>
          <p:nvPr>
            <p:ph type="title"/>
          </p:nvPr>
        </p:nvSpPr>
        <p:spPr>
          <a:xfrm>
            <a:off x="677334" y="156238"/>
            <a:ext cx="8596668" cy="893629"/>
          </a:xfrm>
        </p:spPr>
        <p:txBody>
          <a:bodyPr>
            <a:normAutofit fontScale="90000"/>
          </a:bodyPr>
          <a:lstStyle/>
          <a:p>
            <a:r>
              <a:rPr lang="en-US" dirty="0"/>
              <a:t>Petition Opposition – Village of Algonquin</a:t>
            </a:r>
            <a:br>
              <a:rPr lang="en-US" dirty="0"/>
            </a:br>
            <a:r>
              <a:rPr lang="en-US" sz="2200" dirty="0"/>
              <a:t>Letter dated October 30, 2024</a:t>
            </a:r>
            <a:endParaRPr lang="en-US" dirty="0"/>
          </a:p>
        </p:txBody>
      </p:sp>
      <p:sp>
        <p:nvSpPr>
          <p:cNvPr id="3" name="Content Placeholder 2">
            <a:extLst>
              <a:ext uri="{FF2B5EF4-FFF2-40B4-BE49-F238E27FC236}">
                <a16:creationId xmlns:a16="http://schemas.microsoft.com/office/drawing/2014/main" id="{4565F848-20F0-4318-B7B9-DDFDC3A5CEFE}"/>
              </a:ext>
            </a:extLst>
          </p:cNvPr>
          <p:cNvSpPr>
            <a:spLocks noGrp="1"/>
          </p:cNvSpPr>
          <p:nvPr>
            <p:ph idx="1"/>
          </p:nvPr>
        </p:nvSpPr>
        <p:spPr>
          <a:xfrm>
            <a:off x="338667" y="1049867"/>
            <a:ext cx="11175999" cy="5651895"/>
          </a:xfrm>
        </p:spPr>
        <p:txBody>
          <a:bodyPr>
            <a:noAutofit/>
          </a:bodyPr>
          <a:lstStyle/>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The Village of Algonquin is in the process of engineering the reconstruction of Boyer Road in partnership with Dundee Township. The Developer of the Commercial Solar Energy Facility shall:</a:t>
            </a:r>
            <a:endParaRPr lang="en-US" sz="1400" dirty="0">
              <a:effectLst/>
              <a:ea typeface="Calibri" panose="020F0502020204030204" pitchFamily="34" charset="0"/>
              <a:cs typeface="Times New Roman" panose="02020603050405020304" pitchFamily="18" charset="0"/>
            </a:endParaRPr>
          </a:p>
          <a:p>
            <a:pPr lvl="1" indent="-342900">
              <a:lnSpc>
                <a:spcPct val="107000"/>
              </a:lnSpc>
              <a:spcBef>
                <a:spcPts val="0"/>
              </a:spcBef>
              <a:buFont typeface="+mj-lt"/>
              <a:buAutoNum type="alphaLcPeriod"/>
            </a:pPr>
            <a:r>
              <a:rPr lang="en-US" sz="1400" dirty="0">
                <a:effectLst/>
                <a:ea typeface="Calibri" panose="020F0502020204030204" pitchFamily="34" charset="0"/>
                <a:cs typeface="TimesNewRomanPSMT"/>
              </a:rPr>
              <a:t>Extend the right-of-way forty feet (40’) from the existing centerline of Boyer Road to accommodate the Boyer Road reconstruction.</a:t>
            </a:r>
            <a:endParaRPr lang="en-US" sz="1400" dirty="0">
              <a:effectLst/>
              <a:ea typeface="Calibri" panose="020F0502020204030204" pitchFamily="34" charset="0"/>
              <a:cs typeface="Times New Roman" panose="02020603050405020304" pitchFamily="18" charset="0"/>
            </a:endParaRPr>
          </a:p>
          <a:p>
            <a:pPr lvl="1" indent="-342900">
              <a:lnSpc>
                <a:spcPct val="107000"/>
              </a:lnSpc>
              <a:spcBef>
                <a:spcPts val="0"/>
              </a:spcBef>
              <a:buFont typeface="+mj-lt"/>
              <a:buAutoNum type="alphaLcPeriod"/>
            </a:pPr>
            <a:r>
              <a:rPr lang="en-US" sz="1400" dirty="0">
                <a:effectLst/>
                <a:ea typeface="Calibri" panose="020F0502020204030204" pitchFamily="34" charset="0"/>
                <a:cs typeface="TimesNewRomanPSMT"/>
              </a:rPr>
              <a:t>Install an eight-foot (8’) wide multi-use asphalt path per the Village of Algonquin standards within the right-of-way along the frontage of the Commercial Solar Facility or provide the Village of Algonquin the appropriate compensation covering the cost of the improvement. </a:t>
            </a:r>
            <a:endParaRPr lang="en-US" sz="1400" dirty="0">
              <a:effectLst/>
              <a:ea typeface="Calibri" panose="020F0502020204030204" pitchFamily="34" charset="0"/>
              <a:cs typeface="Times New Roman" panose="02020603050405020304" pitchFamily="18" charset="0"/>
            </a:endParaRPr>
          </a:p>
          <a:p>
            <a:pPr lvl="1" indent="-342900">
              <a:lnSpc>
                <a:spcPct val="107000"/>
              </a:lnSpc>
              <a:spcBef>
                <a:spcPts val="0"/>
              </a:spcBef>
              <a:buFont typeface="+mj-lt"/>
              <a:buAutoNum type="alphaLcPeriod"/>
            </a:pPr>
            <a:r>
              <a:rPr lang="en-US" sz="1400" dirty="0">
                <a:effectLst/>
                <a:ea typeface="Calibri" panose="020F0502020204030204" pitchFamily="34" charset="0"/>
                <a:cs typeface="TimesNewRomanPSMT"/>
              </a:rPr>
              <a:t>Install a sixteen-inch (16”) ductile iron water main within the Boyer Road right-of-way along the frontage of the Commercial Solar Energy Facility or provide the Village of Algonquin the appropriate compensation covering the cost of the improvement.</a:t>
            </a:r>
            <a:endParaRPr lang="en-US" sz="1400" dirty="0">
              <a:effectLst/>
              <a:ea typeface="Calibri" panose="020F0502020204030204" pitchFamily="34" charset="0"/>
              <a:cs typeface="Times New Roman" panose="02020603050405020304" pitchFamily="18" charset="0"/>
            </a:endParaRPr>
          </a:p>
          <a:p>
            <a:pPr lvl="1" indent="-342900">
              <a:lnSpc>
                <a:spcPct val="107000"/>
              </a:lnSpc>
              <a:spcBef>
                <a:spcPts val="0"/>
              </a:spcBef>
              <a:buFont typeface="+mj-lt"/>
              <a:buAutoNum type="alphaLcPeriod"/>
            </a:pPr>
            <a:r>
              <a:rPr lang="en-US" sz="1400" dirty="0">
                <a:effectLst/>
                <a:ea typeface="Calibri" panose="020F0502020204030204" pitchFamily="34" charset="0"/>
                <a:cs typeface="TimesNewRomanPSMT"/>
              </a:rPr>
              <a:t>Provide the appropriate easements on the Subject Property for maintenance if the multiuse path and utilities cannot be constructed in the new Boyer Road right-of-way.</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All existing and new utilities along Boyer Road and on the Subject Property shall be buried. This is a requirement of the Algonquin Village Code.</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The driveway apron shall be constructed of concrete or asphalt from the edge of the pavement to the right-of-way and shall accommodate the constructed or future multi-use path. This is a requirement of the Algonquin Village Code.</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All planned and future buildings on the Subject Property shall have a one-hundred percent (100%) masonry exterior façade and shall be no more than fifteen feet (15’) in height. All roof-mounted mechanical equipment shall be screened by a masonry parapet wall and not visible from adjacent properties. This is a requirement of the Algonquin Village Code.</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The thirty-foot (30’) wide vegetative screen referenced on Sheet C601, as prepared by Stantec, and last revised September 19, 2024, shall be installed 100% around the perimeter property, except where prohibited in wetland areas. Special attention shall be paid to the installation along the east and south sides of the property which are visible from public roadways. Also note that the Village of Algonquin has been named Tree City for the 28th consecutive year and the Algonquin Village code requires at a minimum the replacement of the total DBH (diameter at breast height) of all trees removed.</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ea typeface="Calibri" panose="020F0502020204030204" pitchFamily="34" charset="0"/>
                <a:cs typeface="TimesNewRomanPSMT"/>
              </a:rPr>
              <a:t>Native landscaping including pollinator planting shall be provided for all landscaped areas within the site. This is a requirement of the Algonquin Village Code.</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663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E9FF-A261-423F-B379-D53A28C58ED7}"/>
              </a:ext>
            </a:extLst>
          </p:cNvPr>
          <p:cNvSpPr>
            <a:spLocks noGrp="1"/>
          </p:cNvSpPr>
          <p:nvPr>
            <p:ph type="title"/>
          </p:nvPr>
        </p:nvSpPr>
        <p:spPr>
          <a:xfrm>
            <a:off x="677334" y="474133"/>
            <a:ext cx="8596668" cy="1320800"/>
          </a:xfrm>
        </p:spPr>
        <p:txBody>
          <a:bodyPr/>
          <a:lstStyle/>
          <a:p>
            <a:r>
              <a:rPr lang="en-US" dirty="0"/>
              <a:t>Dundee Renewables – Proposed Conditions in response to VOA</a:t>
            </a:r>
          </a:p>
        </p:txBody>
      </p:sp>
      <p:sp>
        <p:nvSpPr>
          <p:cNvPr id="3" name="Content Placeholder 2">
            <a:extLst>
              <a:ext uri="{FF2B5EF4-FFF2-40B4-BE49-F238E27FC236}">
                <a16:creationId xmlns:a16="http://schemas.microsoft.com/office/drawing/2014/main" id="{F74439CA-B7EB-4468-8494-056C754B2B68}"/>
              </a:ext>
            </a:extLst>
          </p:cNvPr>
          <p:cNvSpPr>
            <a:spLocks noGrp="1"/>
          </p:cNvSpPr>
          <p:nvPr>
            <p:ph idx="1"/>
          </p:nvPr>
        </p:nvSpPr>
        <p:spPr>
          <a:xfrm>
            <a:off x="677334" y="1794933"/>
            <a:ext cx="8483599" cy="4792134"/>
          </a:xfrm>
        </p:spPr>
        <p:txBody>
          <a:bodyPr>
            <a:normAutofit/>
          </a:bodyPr>
          <a:lstStyle/>
          <a:p>
            <a:pPr>
              <a:buFont typeface="+mj-lt"/>
              <a:buAutoNum type="arabicPeriod"/>
            </a:pPr>
            <a:r>
              <a:rPr lang="en-US" dirty="0"/>
              <a:t>Applicant’s final site design shall accommodate a future expansion of the Boyer Road right-of-way of 40 feet from the current centerline of Boyer Road. </a:t>
            </a:r>
            <a:r>
              <a:rPr lang="en-US" b="1" dirty="0">
                <a:highlight>
                  <a:srgbClr val="FFFF00"/>
                </a:highlight>
              </a:rPr>
              <a:t>(KDOT requires 50’ from the ROW centerline + 50’ from that point to nearest solar panels; 100’ total from centerline to panels)</a:t>
            </a:r>
          </a:p>
          <a:p>
            <a:pPr>
              <a:buFont typeface="+mj-lt"/>
              <a:buAutoNum type="arabicPeriod"/>
            </a:pPr>
            <a:r>
              <a:rPr lang="en-US" dirty="0"/>
              <a:t>All new interconnection facilities to be installed and owned by the Applicant as part of the solar project shall be buried underground. This condition shall not apply to existing or new utilities installed or to be installed by any public utility including Com Ed.</a:t>
            </a:r>
          </a:p>
          <a:p>
            <a:pPr>
              <a:buFont typeface="+mj-lt"/>
              <a:buAutoNum type="arabicPeriod"/>
            </a:pPr>
            <a:r>
              <a:rPr lang="en-US" dirty="0"/>
              <a:t>The solar project driveway from the edge of the pavement to the right-of-way shall be constructed of concrete or asphalt.</a:t>
            </a:r>
          </a:p>
          <a:p>
            <a:pPr>
              <a:buFont typeface="+mj-lt"/>
              <a:buAutoNum type="arabicPeriod"/>
            </a:pPr>
            <a:r>
              <a:rPr lang="en-US" dirty="0"/>
              <a:t>The Applicant shall install vegetative screening as shown in the vegetative screening plan in the application and shall also install vegetative screening along the south lot line of the subject property.</a:t>
            </a:r>
          </a:p>
          <a:p>
            <a:pPr>
              <a:buFont typeface="+mj-lt"/>
              <a:buAutoNum type="arabicPeriod"/>
            </a:pPr>
            <a:r>
              <a:rPr lang="en-US" dirty="0"/>
              <a:t>Native landscaping including pollinator planting shall be provided for all landscaped areas within the fenced area of the site.</a:t>
            </a:r>
          </a:p>
        </p:txBody>
      </p:sp>
    </p:spTree>
    <p:extLst>
      <p:ext uri="{BB962C8B-B14F-4D97-AF65-F5344CB8AC3E}">
        <p14:creationId xmlns:p14="http://schemas.microsoft.com/office/powerpoint/2010/main" val="33441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E85-B0BD-4D81-A9B6-9FB49207B8A8}"/>
              </a:ext>
            </a:extLst>
          </p:cNvPr>
          <p:cNvSpPr>
            <a:spLocks noGrp="1"/>
          </p:cNvSpPr>
          <p:nvPr>
            <p:ph type="title"/>
          </p:nvPr>
        </p:nvSpPr>
        <p:spPr>
          <a:xfrm>
            <a:off x="677334" y="609600"/>
            <a:ext cx="8596668" cy="711200"/>
          </a:xfrm>
        </p:spPr>
        <p:txBody>
          <a:bodyPr/>
          <a:lstStyle/>
          <a:p>
            <a:r>
              <a:rPr lang="en-US" dirty="0"/>
              <a:t>Special Use Permit – Findings of Fact</a:t>
            </a:r>
          </a:p>
        </p:txBody>
      </p:sp>
      <p:sp>
        <p:nvSpPr>
          <p:cNvPr id="3" name="Content Placeholder 2">
            <a:extLst>
              <a:ext uri="{FF2B5EF4-FFF2-40B4-BE49-F238E27FC236}">
                <a16:creationId xmlns:a16="http://schemas.microsoft.com/office/drawing/2014/main" id="{0DB2123D-D16A-42D2-AC7D-DAD9F7E8DF95}"/>
              </a:ext>
            </a:extLst>
          </p:cNvPr>
          <p:cNvSpPr>
            <a:spLocks noGrp="1"/>
          </p:cNvSpPr>
          <p:nvPr>
            <p:ph idx="1"/>
          </p:nvPr>
        </p:nvSpPr>
        <p:spPr>
          <a:xfrm>
            <a:off x="677333" y="1447801"/>
            <a:ext cx="8762999" cy="5198532"/>
          </a:xfrm>
        </p:spPr>
        <p:txBody>
          <a:bodyPr>
            <a:normAutofit fontScale="92500" lnSpcReduction="10000"/>
          </a:bodyPr>
          <a:lstStyle/>
          <a:p>
            <a:pPr marL="0" marR="0" lvl="0" indent="0">
              <a:lnSpc>
                <a:spcPct val="107000"/>
              </a:lnSpc>
              <a:spcBef>
                <a:spcPts val="0"/>
              </a:spcBef>
              <a:spcAft>
                <a:spcPts val="800"/>
              </a:spcAft>
              <a:buNone/>
              <a:tabLst>
                <a:tab pos="457200" algn="l"/>
              </a:tabLst>
            </a:pPr>
            <a:r>
              <a:rPr lang="en-US" b="1" u="sng" dirty="0">
                <a:latin typeface="Calibri" panose="020F0502020204030204" pitchFamily="34" charset="0"/>
                <a:ea typeface="Calibri" panose="020F0502020204030204" pitchFamily="34" charset="0"/>
                <a:cs typeface="Times New Roman" panose="02020603050405020304" pitchFamily="18" charset="0"/>
              </a:rPr>
              <a:t>The six factors for granting a Special Use per the Kane County Zoning Ordinance (Section 4.8-2)</a:t>
            </a:r>
          </a:p>
          <a:p>
            <a:pPr>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establishment, maintenance or operation of the Special Use will not be unreasonably detrimental to or endanger the public health, safety, morals, comfort or general welfare.</a:t>
            </a:r>
          </a:p>
          <a:p>
            <a:pPr>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Special Use will not be injurious to the use and enjoyment of other property in the immediate vicinity for the purposes already permitted, not substantially diminish and impair property values within the neighborhood.</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establishment of the Special Use will not impede the normal and orderly development and improvement of surrounding property for uses permitted in the district;</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adequate utility, access roads, drainage and/or other necessary facilities have been or are being  provided;</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adequate measures have been or will be taken to provide ingress and egress so designed as to minimize traffic congestion in the public streets and roads;</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Special Use shall in all other respects conform to the applicable regulations of the district in which it is located, except as such regulations may in each instance be modified by the Kane County Board pursuant to the recommendations of the Kane County Zoning Board of Appeals.  </a:t>
            </a:r>
            <a:endParaRPr lang="en-US" b="1" dirty="0"/>
          </a:p>
          <a:p>
            <a:endParaRPr lang="en-US" dirty="0"/>
          </a:p>
        </p:txBody>
      </p:sp>
    </p:spTree>
    <p:extLst>
      <p:ext uri="{BB962C8B-B14F-4D97-AF65-F5344CB8AC3E}">
        <p14:creationId xmlns:p14="http://schemas.microsoft.com/office/powerpoint/2010/main" val="20223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70C3-F5D2-4D68-82F0-33891A4D4768}"/>
              </a:ext>
            </a:extLst>
          </p:cNvPr>
          <p:cNvSpPr>
            <a:spLocks noGrp="1"/>
          </p:cNvSpPr>
          <p:nvPr>
            <p:ph type="title"/>
          </p:nvPr>
        </p:nvSpPr>
        <p:spPr/>
        <p:txBody>
          <a:bodyPr/>
          <a:lstStyle/>
          <a:p>
            <a:r>
              <a:rPr lang="en-US" dirty="0"/>
              <a:t>Meeting Schedule:</a:t>
            </a:r>
          </a:p>
        </p:txBody>
      </p:sp>
      <p:sp>
        <p:nvSpPr>
          <p:cNvPr id="3" name="Content Placeholder 2">
            <a:extLst>
              <a:ext uri="{FF2B5EF4-FFF2-40B4-BE49-F238E27FC236}">
                <a16:creationId xmlns:a16="http://schemas.microsoft.com/office/drawing/2014/main" id="{A21E65E7-30C0-4FAF-824B-0891EC285726}"/>
              </a:ext>
            </a:extLst>
          </p:cNvPr>
          <p:cNvSpPr>
            <a:spLocks noGrp="1"/>
          </p:cNvSpPr>
          <p:nvPr>
            <p:ph idx="1"/>
          </p:nvPr>
        </p:nvSpPr>
        <p:spPr>
          <a:xfrm>
            <a:off x="677334" y="1439333"/>
            <a:ext cx="8596668" cy="4602030"/>
          </a:xfrm>
        </p:spPr>
        <p:txBody>
          <a:bodyPr>
            <a:normAutofit fontScale="85000" lnSpcReduction="10000"/>
          </a:bodyPr>
          <a:lstStyle/>
          <a:p>
            <a:r>
              <a:rPr lang="en-US" dirty="0">
                <a:solidFill>
                  <a:schemeClr val="tx1"/>
                </a:solidFill>
              </a:rPr>
              <a:t>Regional Planning Commission: N/A</a:t>
            </a:r>
          </a:p>
          <a:p>
            <a:r>
              <a:rPr lang="en-US" b="1" dirty="0">
                <a:solidFill>
                  <a:schemeClr val="tx1"/>
                </a:solidFill>
                <a:highlight>
                  <a:srgbClr val="FFFF00"/>
                </a:highlight>
              </a:rPr>
              <a:t>Zoning Board of Appeals: November 12, 2024 </a:t>
            </a:r>
          </a:p>
          <a:p>
            <a:r>
              <a:rPr lang="en-US" dirty="0">
                <a:solidFill>
                  <a:schemeClr val="tx1"/>
                </a:solidFill>
              </a:rPr>
              <a:t>Development Committee: November 19, 2024</a:t>
            </a:r>
          </a:p>
          <a:p>
            <a:r>
              <a:rPr lang="en-US" dirty="0">
                <a:solidFill>
                  <a:schemeClr val="tx1"/>
                </a:solidFill>
              </a:rPr>
              <a:t>Kane County Board: December 10, 2024</a:t>
            </a:r>
          </a:p>
          <a:p>
            <a:pPr marL="0" indent="0">
              <a:buNone/>
            </a:pPr>
            <a:endParaRPr lang="en-US" dirty="0">
              <a:solidFill>
                <a:schemeClr val="tx1"/>
              </a:solidFill>
            </a:endParaRPr>
          </a:p>
          <a:p>
            <a:pPr marL="0" marR="0" lvl="0" indent="0" algn="just">
              <a:spcBef>
                <a:spcPts val="0"/>
              </a:spcBef>
              <a:spcAft>
                <a:spcPts val="1200"/>
              </a:spcAft>
              <a:buNone/>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Petition 4645, the subject of this public hearing, will be considered by the </a:t>
            </a: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Kane County Development Committee</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its upcoming meeting currently scheduled for </a:t>
            </a: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10:30 a.m., Tuesday, November 19, 2024</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 the County Board Meeting Room, Building A, 2nd Floor, of the Kane County Government Center, 719 S. Batavia Ave., Geneva, Illinois. Persons in favor of or in opposition to this petition who wish to speak before the Development Committee must signify their intention to do so by signing a sheet provided for such purpose at the meeting at which such petition is to be considered.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spcBef>
                <a:spcPts val="0"/>
              </a:spcBef>
              <a:spcAft>
                <a:spcPts val="0"/>
              </a:spcAft>
              <a:buNone/>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Petition 4645, the subject of this public hearing, will be considered by the </a:t>
            </a: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County Board</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its upcoming meeting currently set for </a:t>
            </a: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9:45 a.m., Tuesday, December 10, 2024</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 the County Board Meeting Room, Building A, 2nd Floor, of the Kane County Government Center, 719 S. Batavia Ave., Geneva, Illinois. Persons in favor of or in opposition to this petition who wish to speak before the County Board must file their intention to do so with the Zoning Enforcement Officer no later than the Friday preceding the County Board meeting at which the petition is to be considered.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52021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AB4E-2407-470E-8541-BCBAAC8F337B}"/>
              </a:ext>
            </a:extLst>
          </p:cNvPr>
          <p:cNvSpPr>
            <a:spLocks noGrp="1"/>
          </p:cNvSpPr>
          <p:nvPr>
            <p:ph type="title"/>
          </p:nvPr>
        </p:nvSpPr>
        <p:spPr>
          <a:xfrm>
            <a:off x="677334" y="609600"/>
            <a:ext cx="8596668" cy="999067"/>
          </a:xfrm>
        </p:spPr>
        <p:txBody>
          <a:bodyPr/>
          <a:lstStyle/>
          <a:p>
            <a:r>
              <a:rPr lang="en-US" dirty="0"/>
              <a:t>Special Use Permit Application</a:t>
            </a:r>
            <a:br>
              <a:rPr lang="en-US" dirty="0"/>
            </a:br>
            <a:r>
              <a:rPr lang="en-US" sz="2000" dirty="0"/>
              <a:t>September 25, 2024</a:t>
            </a:r>
            <a:endParaRPr lang="en-US" dirty="0"/>
          </a:p>
        </p:txBody>
      </p:sp>
      <p:sp>
        <p:nvSpPr>
          <p:cNvPr id="3" name="Content Placeholder 2">
            <a:extLst>
              <a:ext uri="{FF2B5EF4-FFF2-40B4-BE49-F238E27FC236}">
                <a16:creationId xmlns:a16="http://schemas.microsoft.com/office/drawing/2014/main" id="{9884FD74-2F76-40E5-804A-5F4D1093276A}"/>
              </a:ext>
            </a:extLst>
          </p:cNvPr>
          <p:cNvSpPr>
            <a:spLocks noGrp="1"/>
          </p:cNvSpPr>
          <p:nvPr>
            <p:ph idx="1"/>
          </p:nvPr>
        </p:nvSpPr>
        <p:spPr>
          <a:xfrm>
            <a:off x="677333" y="1608667"/>
            <a:ext cx="8991599" cy="5037666"/>
          </a:xfrm>
        </p:spPr>
        <p:txBody>
          <a:bodyPr>
            <a:normAutofit fontScale="85000" lnSpcReduction="10000"/>
          </a:bodyPr>
          <a:lstStyle/>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Application for a Special Use Permit with the Petitioner’s Findings of Fact</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ALTA/NSPS Land Title Survey dated May 29,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Noise Compliant Report dated August 27,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Site Plan dated September 19,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Decommissioning Plan</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Wetland Investigation Report dated September 4,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Stormwater Memo dated September 26,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executed Agricultural Mitigation Impact Agreement with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Department of Agriculture</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Results and recommendations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Dept. of Natural Resources </a:t>
            </a:r>
            <a:r>
              <a:rPr lang="en-US" sz="1800" dirty="0">
                <a:effectLst/>
                <a:latin typeface="Arial" panose="020B0604020202020204" pitchFamily="34" charset="0"/>
                <a:ea typeface="Calibri" panose="020F0502020204030204" pitchFamily="34" charset="0"/>
                <a:cs typeface="Times New Roman" panose="02020603050405020304" pitchFamily="18" charset="0"/>
              </a:rPr>
              <a:t>obtained through the Ecological Compliance Assessment Tool dated June 16,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Results and recommendations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United States Fish and Wildlife Service </a:t>
            </a:r>
            <a:r>
              <a:rPr lang="en-US" sz="1800" dirty="0">
                <a:effectLst/>
                <a:latin typeface="Arial" panose="020B0604020202020204" pitchFamily="34" charset="0"/>
                <a:ea typeface="Calibri" panose="020F0502020204030204" pitchFamily="34" charset="0"/>
                <a:cs typeface="Times New Roman" panose="02020603050405020304" pitchFamily="18" charset="0"/>
              </a:rPr>
              <a:t>obtained through the Information for Planning and Consulting environmental review dated June 16, 2024 </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Natural Resources Inventory Report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Kane-DuPage Soil &amp; Water Conservation District</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June 25, 2024</a:t>
            </a: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Letter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State Historic Preservation Office </a:t>
            </a:r>
            <a:r>
              <a:rPr lang="en-US" sz="1800" dirty="0">
                <a:effectLst/>
                <a:latin typeface="Arial" panose="020B0604020202020204" pitchFamily="34" charset="0"/>
                <a:ea typeface="Calibri" panose="020F0502020204030204" pitchFamily="34" charset="0"/>
                <a:cs typeface="Times New Roman" panose="02020603050405020304" pitchFamily="18" charset="0"/>
              </a:rPr>
              <a:t>dated June 10, 2024</a:t>
            </a:r>
          </a:p>
        </p:txBody>
      </p:sp>
    </p:spTree>
    <p:extLst>
      <p:ext uri="{BB962C8B-B14F-4D97-AF65-F5344CB8AC3E}">
        <p14:creationId xmlns:p14="http://schemas.microsoft.com/office/powerpoint/2010/main" val="329071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BE3C8-9473-4093-A651-592C4F53E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8E45C173-2606-42B8-AB26-CD1AD7429F80}"/>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Zoning</a:t>
            </a:r>
          </a:p>
        </p:txBody>
      </p:sp>
      <p:sp>
        <p:nvSpPr>
          <p:cNvPr id="5" name="TextBox 4">
            <a:extLst>
              <a:ext uri="{FF2B5EF4-FFF2-40B4-BE49-F238E27FC236}">
                <a16:creationId xmlns:a16="http://schemas.microsoft.com/office/drawing/2014/main" id="{6E7DF473-1D7A-4083-93A6-073B8FCCE420}"/>
              </a:ext>
            </a:extLst>
          </p:cNvPr>
          <p:cNvSpPr txBox="1"/>
          <p:nvPr/>
        </p:nvSpPr>
        <p:spPr>
          <a:xfrm>
            <a:off x="0" y="5657671"/>
            <a:ext cx="7467600" cy="1200329"/>
          </a:xfrm>
          <a:prstGeom prst="rect">
            <a:avLst/>
          </a:prstGeom>
          <a:solidFill>
            <a:schemeClr val="bg1"/>
          </a:solidFill>
          <a:ln>
            <a:solidFill>
              <a:schemeClr val="accent1"/>
            </a:solidFill>
          </a:ln>
        </p:spPr>
        <p:txBody>
          <a:bodyPr wrap="square" rtlCol="0">
            <a:spAutoFit/>
          </a:bodyPr>
          <a:lstStyle/>
          <a:p>
            <a:pPr marL="0" marR="0" algn="just">
              <a:spcBef>
                <a:spcPts val="0"/>
              </a:spcBef>
              <a:spcAft>
                <a:spcPts val="0"/>
              </a:spcAft>
            </a:pPr>
            <a:r>
              <a:rPr lang="en-US" sz="1800" b="1" u="sng" dirty="0">
                <a:effectLst/>
                <a:latin typeface="Arial" panose="020B0604020202020204" pitchFamily="34" charset="0"/>
                <a:ea typeface="Calibri" panose="020F0502020204030204" pitchFamily="34" charset="0"/>
                <a:cs typeface="Times New Roman" panose="02020603050405020304" pitchFamily="18" charset="0"/>
              </a:rPr>
              <a:t>ZONING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The subject property is currently zoned F-Farming District. Section 25-8-1-2 of the Kane County Zoning Ordinance provides that “Solar Utility” is a Special Use in the F-Farming District. </a:t>
            </a:r>
            <a:endParaRPr lang="en-US" b="1" dirty="0"/>
          </a:p>
        </p:txBody>
      </p:sp>
    </p:spTree>
    <p:extLst>
      <p:ext uri="{BB962C8B-B14F-4D97-AF65-F5344CB8AC3E}">
        <p14:creationId xmlns:p14="http://schemas.microsoft.com/office/powerpoint/2010/main" val="2814052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CB82E-FA0F-4309-A02D-4168539FC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A31C6FD3-88B4-43DD-BACE-806B95A2BE50}"/>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Zoning</a:t>
            </a:r>
          </a:p>
        </p:txBody>
      </p:sp>
    </p:spTree>
    <p:extLst>
      <p:ext uri="{BB962C8B-B14F-4D97-AF65-F5344CB8AC3E}">
        <p14:creationId xmlns:p14="http://schemas.microsoft.com/office/powerpoint/2010/main" val="307577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828E9-2231-4915-BE2A-DE7F68E3E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DB7BC287-83AE-4BB1-BBDD-5B00BEBB84F5}"/>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2040 Land Use</a:t>
            </a:r>
          </a:p>
        </p:txBody>
      </p:sp>
    </p:spTree>
    <p:extLst>
      <p:ext uri="{BB962C8B-B14F-4D97-AF65-F5344CB8AC3E}">
        <p14:creationId xmlns:p14="http://schemas.microsoft.com/office/powerpoint/2010/main" val="323628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0061" y="1515239"/>
            <a:ext cx="6366294" cy="40164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2040 Planned Use: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Characteristics of Areas Planned for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 is a land use category that supports municipal and County compact, mixed use growth opportunities while emphasizing wise management of land and water resources </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Applies primarily to land within the Critical Growth Area</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Much of the growth in the Resource Management category will be the result of municipal annexations and land use decisions and, to a lesser extent, approval by the County as unincorporated development</a:t>
            </a:r>
          </a:p>
        </p:txBody>
      </p:sp>
      <p:pic>
        <p:nvPicPr>
          <p:cNvPr id="5" name="Picture 4"/>
          <p:cNvPicPr>
            <a:picLocks noChangeAspect="1"/>
          </p:cNvPicPr>
          <p:nvPr/>
        </p:nvPicPr>
        <p:blipFill>
          <a:blip r:embed="rId2"/>
          <a:stretch>
            <a:fillRect/>
          </a:stretch>
        </p:blipFill>
        <p:spPr>
          <a:xfrm>
            <a:off x="7573039" y="0"/>
            <a:ext cx="4618961" cy="6858000"/>
          </a:xfrm>
          <a:prstGeom prst="rect">
            <a:avLst/>
          </a:prstGeom>
        </p:spPr>
      </p:pic>
      <p:sp>
        <p:nvSpPr>
          <p:cNvPr id="6" name="Teardrop 5"/>
          <p:cNvSpPr/>
          <p:nvPr/>
        </p:nvSpPr>
        <p:spPr>
          <a:xfrm rot="8066837">
            <a:off x="10208768" y="535884"/>
            <a:ext cx="182880" cy="182880"/>
          </a:xfrm>
          <a:prstGeom prst="teardrop">
            <a:avLst>
              <a:gd name="adj" fmla="val 184906"/>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extBox 1"/>
          <p:cNvSpPr txBox="1"/>
          <p:nvPr/>
        </p:nvSpPr>
        <p:spPr>
          <a:xfrm>
            <a:off x="1130061" y="258793"/>
            <a:ext cx="6669881"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2040 Land Use Analysis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Boyer Rd. - Dundee Township – Petition #4634</a:t>
            </a:r>
          </a:p>
        </p:txBody>
      </p:sp>
    </p:spTree>
    <p:extLst>
      <p:ext uri="{BB962C8B-B14F-4D97-AF65-F5344CB8AC3E}">
        <p14:creationId xmlns:p14="http://schemas.microsoft.com/office/powerpoint/2010/main" val="66458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30" t="4612" r="6476" b="5207"/>
          <a:stretch/>
        </p:blipFill>
        <p:spPr>
          <a:xfrm>
            <a:off x="6963811" y="0"/>
            <a:ext cx="5228190" cy="6858000"/>
          </a:xfrm>
          <a:prstGeom prst="rect">
            <a:avLst/>
          </a:prstGeom>
        </p:spPr>
      </p:pic>
      <p:sp>
        <p:nvSpPr>
          <p:cNvPr id="8" name="Teardrop 7"/>
          <p:cNvSpPr/>
          <p:nvPr/>
        </p:nvSpPr>
        <p:spPr>
          <a:xfrm rot="8066837">
            <a:off x="9490672" y="766662"/>
            <a:ext cx="274320" cy="274320"/>
          </a:xfrm>
          <a:prstGeom prst="teardrop">
            <a:avLst>
              <a:gd name="adj" fmla="val 184906"/>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extBox 1"/>
          <p:cNvSpPr txBox="1"/>
          <p:nvPr/>
        </p:nvSpPr>
        <p:spPr>
          <a:xfrm>
            <a:off x="1130061" y="258793"/>
            <a:ext cx="7323826"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2040 Conceptual Land Use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Boyer Rd. - Dundee Township – Petition #4634</a:t>
            </a:r>
          </a:p>
        </p:txBody>
      </p:sp>
      <p:sp>
        <p:nvSpPr>
          <p:cNvPr id="10" name="TextBox 9"/>
          <p:cNvSpPr txBox="1"/>
          <p:nvPr/>
        </p:nvSpPr>
        <p:spPr>
          <a:xfrm>
            <a:off x="1130061" y="1250831"/>
            <a:ext cx="5714167" cy="41857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Land Use Strategy Area: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Critical Growth Area / Rt. 47 Corridor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Core Themes</a:t>
            </a:r>
          </a:p>
          <a:p>
            <a:pPr marL="342900" lvl="0" indent="-342900">
              <a:spcAft>
                <a:spcPts val="1200"/>
              </a:spcAft>
              <a:buFont typeface="+mj-lt"/>
              <a:buAutoNum type="arabicPeriod"/>
              <a:defRPr/>
            </a:pPr>
            <a:r>
              <a:rPr lang="en-US" sz="1600" dirty="0">
                <a:solidFill>
                  <a:prstClr val="black"/>
                </a:solidFill>
              </a:rPr>
              <a:t>The Critical Growth Area continues to be where Kane County and the fast growing municipalities of the past two decades face the greatest challenges to sensible, managed growth</a:t>
            </a:r>
          </a:p>
          <a:p>
            <a:pPr marL="342900" lvl="0" indent="-342900">
              <a:spcAft>
                <a:spcPts val="1200"/>
              </a:spcAft>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Critical Growth Area is characterized</a:t>
            </a:r>
            <a:r>
              <a:rPr kumimoji="0" lang="en-US" sz="1600" b="0" i="0" u="none" strike="noStrike" kern="1200" cap="none" spc="0" normalizeH="0" noProof="0" dirty="0">
                <a:ln>
                  <a:noFill/>
                </a:ln>
                <a:solidFill>
                  <a:prstClr val="black"/>
                </a:solidFill>
                <a:effectLst/>
                <a:uLnTx/>
                <a:uFillTx/>
                <a:latin typeface="Trebuchet MS" panose="020B0603020202020204"/>
                <a:ea typeface="+mn-ea"/>
                <a:cs typeface="+mn-cs"/>
              </a:rPr>
              <a:t> </a:t>
            </a:r>
            <a:r>
              <a:rPr lang="en-US" sz="1600" dirty="0">
                <a:solidFill>
                  <a:prstClr val="black"/>
                </a:solidFill>
              </a:rPr>
              <a:t>by diversity and mix of planned municipal development, expanded transportation opportunities, additional open space initiatives, natural resource driven decision-making and healthy living</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TextBox 10"/>
          <p:cNvSpPr txBox="1"/>
          <p:nvPr/>
        </p:nvSpPr>
        <p:spPr>
          <a:xfrm>
            <a:off x="1475116" y="5266456"/>
            <a:ext cx="4735902" cy="1323439"/>
          </a:xfrm>
          <a:prstGeom prst="rect">
            <a:avLst/>
          </a:prstGeom>
          <a:solidFill>
            <a:srgbClr val="FFFFB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The Conceptual Land Use Strategy Map: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 general land use map that divides the county into 3 major geographic corridors, each with unique land resources, development patterns, and planning opportunities.</a:t>
            </a:r>
          </a:p>
        </p:txBody>
      </p:sp>
    </p:spTree>
    <p:extLst>
      <p:ext uri="{BB962C8B-B14F-4D97-AF65-F5344CB8AC3E}">
        <p14:creationId xmlns:p14="http://schemas.microsoft.com/office/powerpoint/2010/main" val="244076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6BC34B-B525-4904-8162-E1AA5AAC2D42}"/>
              </a:ext>
            </a:extLst>
          </p:cNvPr>
          <p:cNvPicPr>
            <a:picLocks noChangeAspect="1"/>
          </p:cNvPicPr>
          <p:nvPr/>
        </p:nvPicPr>
        <p:blipFill>
          <a:blip r:embed="rId2"/>
          <a:stretch>
            <a:fillRect/>
          </a:stretch>
        </p:blipFill>
        <p:spPr>
          <a:xfrm>
            <a:off x="0" y="819460"/>
            <a:ext cx="12192000" cy="6038540"/>
          </a:xfrm>
          <a:prstGeom prst="rect">
            <a:avLst/>
          </a:prstGeom>
        </p:spPr>
      </p:pic>
      <p:sp>
        <p:nvSpPr>
          <p:cNvPr id="2" name="Title 1">
            <a:extLst>
              <a:ext uri="{FF2B5EF4-FFF2-40B4-BE49-F238E27FC236}">
                <a16:creationId xmlns:a16="http://schemas.microsoft.com/office/drawing/2014/main" id="{ADC9DF85-3113-415C-825E-6C9847ACE855}"/>
              </a:ext>
            </a:extLst>
          </p:cNvPr>
          <p:cNvSpPr>
            <a:spLocks noGrp="1"/>
          </p:cNvSpPr>
          <p:nvPr>
            <p:ph type="title"/>
          </p:nvPr>
        </p:nvSpPr>
        <p:spPr>
          <a:xfrm>
            <a:off x="4252771" y="3904090"/>
            <a:ext cx="4509566" cy="421420"/>
          </a:xfrm>
          <a:solidFill>
            <a:schemeClr val="bg1"/>
          </a:solidFill>
        </p:spPr>
        <p:txBody>
          <a:bodyPr anchor="ctr">
            <a:normAutofit fontScale="90000"/>
          </a:bodyPr>
          <a:lstStyle/>
          <a:p>
            <a:pPr algn="ctr"/>
            <a:r>
              <a:rPr lang="en-US" sz="2400" b="1" dirty="0">
                <a:solidFill>
                  <a:srgbClr val="FF0000"/>
                </a:solidFill>
              </a:rPr>
              <a:t>&lt;&lt; LONGMEADOW PARKWAY &gt;&gt;</a:t>
            </a:r>
          </a:p>
        </p:txBody>
      </p:sp>
      <p:sp>
        <p:nvSpPr>
          <p:cNvPr id="5" name="Rectangle 4">
            <a:extLst>
              <a:ext uri="{FF2B5EF4-FFF2-40B4-BE49-F238E27FC236}">
                <a16:creationId xmlns:a16="http://schemas.microsoft.com/office/drawing/2014/main" id="{A658A132-D122-47E7-8ED6-130D079F0FCD}"/>
              </a:ext>
            </a:extLst>
          </p:cNvPr>
          <p:cNvSpPr/>
          <p:nvPr/>
        </p:nvSpPr>
        <p:spPr>
          <a:xfrm>
            <a:off x="595423" y="3242930"/>
            <a:ext cx="861237" cy="41467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90FAB4-38C8-4DD5-9C12-1C5993ECD764}"/>
              </a:ext>
            </a:extLst>
          </p:cNvPr>
          <p:cNvSpPr txBox="1"/>
          <p:nvPr/>
        </p:nvSpPr>
        <p:spPr>
          <a:xfrm>
            <a:off x="-79746" y="2437111"/>
            <a:ext cx="1105787" cy="646331"/>
          </a:xfrm>
          <a:prstGeom prst="rect">
            <a:avLst/>
          </a:prstGeom>
          <a:noFill/>
        </p:spPr>
        <p:txBody>
          <a:bodyPr wrap="square" rtlCol="0">
            <a:spAutoFit/>
          </a:bodyPr>
          <a:lstStyle/>
          <a:p>
            <a:pPr algn="ctr"/>
            <a:r>
              <a:rPr lang="en-US" dirty="0">
                <a:solidFill>
                  <a:srgbClr val="FF0000"/>
                </a:solidFill>
              </a:rPr>
              <a:t>Subject Property</a:t>
            </a:r>
          </a:p>
        </p:txBody>
      </p:sp>
      <p:cxnSp>
        <p:nvCxnSpPr>
          <p:cNvPr id="8" name="Straight Arrow Connector 7">
            <a:extLst>
              <a:ext uri="{FF2B5EF4-FFF2-40B4-BE49-F238E27FC236}">
                <a16:creationId xmlns:a16="http://schemas.microsoft.com/office/drawing/2014/main" id="{98A3EBDC-006B-4E82-B76D-8BAFED191D15}"/>
              </a:ext>
            </a:extLst>
          </p:cNvPr>
          <p:cNvCxnSpPr/>
          <p:nvPr/>
        </p:nvCxnSpPr>
        <p:spPr>
          <a:xfrm>
            <a:off x="191386" y="3062177"/>
            <a:ext cx="404037" cy="366823"/>
          </a:xfrm>
          <a:prstGeom prst="straightConnector1">
            <a:avLst/>
          </a:prstGeom>
          <a:ln w="19050">
            <a:solidFill>
              <a:srgbClr val="FF0000"/>
            </a:solidFill>
            <a:tailEnd type="triangle"/>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E7F27BE3-9E68-4613-945C-28A74CEB4620}"/>
              </a:ext>
            </a:extLst>
          </p:cNvPr>
          <p:cNvPicPr>
            <a:picLocks noChangeAspect="1"/>
          </p:cNvPicPr>
          <p:nvPr/>
        </p:nvPicPr>
        <p:blipFill>
          <a:blip r:embed="rId3"/>
          <a:stretch>
            <a:fillRect/>
          </a:stretch>
        </p:blipFill>
        <p:spPr>
          <a:xfrm>
            <a:off x="6499135" y="1"/>
            <a:ext cx="5692865" cy="3429000"/>
          </a:xfrm>
          <a:prstGeom prst="rect">
            <a:avLst/>
          </a:prstGeom>
          <a:ln w="28575">
            <a:solidFill>
              <a:schemeClr val="bg1"/>
            </a:solidFill>
          </a:ln>
        </p:spPr>
      </p:pic>
      <p:sp>
        <p:nvSpPr>
          <p:cNvPr id="13" name="Freeform: Shape 12">
            <a:extLst>
              <a:ext uri="{FF2B5EF4-FFF2-40B4-BE49-F238E27FC236}">
                <a16:creationId xmlns:a16="http://schemas.microsoft.com/office/drawing/2014/main" id="{C0E6798B-E93A-4BA6-8C53-EBABFC3CB15A}"/>
              </a:ext>
            </a:extLst>
          </p:cNvPr>
          <p:cNvSpPr/>
          <p:nvPr/>
        </p:nvSpPr>
        <p:spPr>
          <a:xfrm>
            <a:off x="6491761" y="2030106"/>
            <a:ext cx="5697266" cy="442281"/>
          </a:xfrm>
          <a:custGeom>
            <a:avLst/>
            <a:gdLst>
              <a:gd name="connsiteX0" fmla="*/ 0 w 5677786"/>
              <a:gd name="connsiteY0" fmla="*/ 0 h 478465"/>
              <a:gd name="connsiteX1" fmla="*/ 1265274 w 5677786"/>
              <a:gd name="connsiteY1" fmla="*/ 457200 h 478465"/>
              <a:gd name="connsiteX2" fmla="*/ 3987209 w 5677786"/>
              <a:gd name="connsiteY2" fmla="*/ 393405 h 478465"/>
              <a:gd name="connsiteX3" fmla="*/ 5677786 w 5677786"/>
              <a:gd name="connsiteY3" fmla="*/ 478465 h 478465"/>
              <a:gd name="connsiteX0" fmla="*/ 0 w 5677786"/>
              <a:gd name="connsiteY0" fmla="*/ 0 h 478465"/>
              <a:gd name="connsiteX1" fmla="*/ 1331672 w 5677786"/>
              <a:gd name="connsiteY1" fmla="*/ 403010 h 478465"/>
              <a:gd name="connsiteX2" fmla="*/ 3987209 w 5677786"/>
              <a:gd name="connsiteY2" fmla="*/ 393405 h 478465"/>
              <a:gd name="connsiteX3" fmla="*/ 5677786 w 5677786"/>
              <a:gd name="connsiteY3" fmla="*/ 478465 h 478465"/>
              <a:gd name="connsiteX0" fmla="*/ 0 w 5685163"/>
              <a:gd name="connsiteY0" fmla="*/ 0 h 577814"/>
              <a:gd name="connsiteX1" fmla="*/ 1339049 w 5685163"/>
              <a:gd name="connsiteY1" fmla="*/ 502359 h 577814"/>
              <a:gd name="connsiteX2" fmla="*/ 3994586 w 5685163"/>
              <a:gd name="connsiteY2" fmla="*/ 492754 h 577814"/>
              <a:gd name="connsiteX3" fmla="*/ 5685163 w 5685163"/>
              <a:gd name="connsiteY3" fmla="*/ 577814 h 577814"/>
              <a:gd name="connsiteX0" fmla="*/ 0 w 5685163"/>
              <a:gd name="connsiteY0" fmla="*/ 0 h 577814"/>
              <a:gd name="connsiteX1" fmla="*/ 1339049 w 5685163"/>
              <a:gd name="connsiteY1" fmla="*/ 502359 h 577814"/>
              <a:gd name="connsiteX2" fmla="*/ 3994586 w 5685163"/>
              <a:gd name="connsiteY2" fmla="*/ 492754 h 577814"/>
              <a:gd name="connsiteX3" fmla="*/ 5685163 w 5685163"/>
              <a:gd name="connsiteY3" fmla="*/ 577814 h 577814"/>
              <a:gd name="connsiteX0" fmla="*/ 0 w 5685163"/>
              <a:gd name="connsiteY0" fmla="*/ 0 h 577814"/>
              <a:gd name="connsiteX1" fmla="*/ 1339049 w 5685163"/>
              <a:gd name="connsiteY1" fmla="*/ 502359 h 577814"/>
              <a:gd name="connsiteX2" fmla="*/ 3994586 w 5685163"/>
              <a:gd name="connsiteY2" fmla="*/ 492754 h 577814"/>
              <a:gd name="connsiteX3" fmla="*/ 5685163 w 5685163"/>
              <a:gd name="connsiteY3" fmla="*/ 577814 h 577814"/>
              <a:gd name="connsiteX0" fmla="*/ 0 w 5685163"/>
              <a:gd name="connsiteY0" fmla="*/ 0 h 577814"/>
              <a:gd name="connsiteX1" fmla="*/ 1339049 w 5685163"/>
              <a:gd name="connsiteY1" fmla="*/ 502359 h 577814"/>
              <a:gd name="connsiteX2" fmla="*/ 3883923 w 5685163"/>
              <a:gd name="connsiteY2" fmla="*/ 465659 h 577814"/>
              <a:gd name="connsiteX3" fmla="*/ 5685163 w 5685163"/>
              <a:gd name="connsiteY3" fmla="*/ 577814 h 577814"/>
              <a:gd name="connsiteX0" fmla="*/ 0 w 5699918"/>
              <a:gd name="connsiteY0" fmla="*/ 0 h 541687"/>
              <a:gd name="connsiteX1" fmla="*/ 1339049 w 5699918"/>
              <a:gd name="connsiteY1" fmla="*/ 502359 h 541687"/>
              <a:gd name="connsiteX2" fmla="*/ 3883923 w 5699918"/>
              <a:gd name="connsiteY2" fmla="*/ 465659 h 541687"/>
              <a:gd name="connsiteX3" fmla="*/ 5699918 w 5699918"/>
              <a:gd name="connsiteY3" fmla="*/ 541687 h 541687"/>
              <a:gd name="connsiteX0" fmla="*/ 0 w 5699918"/>
              <a:gd name="connsiteY0" fmla="*/ 0 h 541687"/>
              <a:gd name="connsiteX1" fmla="*/ 1339049 w 5699918"/>
              <a:gd name="connsiteY1" fmla="*/ 502359 h 541687"/>
              <a:gd name="connsiteX2" fmla="*/ 3883923 w 5699918"/>
              <a:gd name="connsiteY2" fmla="*/ 465659 h 541687"/>
              <a:gd name="connsiteX3" fmla="*/ 5699918 w 5699918"/>
              <a:gd name="connsiteY3" fmla="*/ 541687 h 541687"/>
              <a:gd name="connsiteX0" fmla="*/ 0 w 5699918"/>
              <a:gd name="connsiteY0" fmla="*/ 0 h 541687"/>
              <a:gd name="connsiteX1" fmla="*/ 1339049 w 5699918"/>
              <a:gd name="connsiteY1" fmla="*/ 502359 h 541687"/>
              <a:gd name="connsiteX2" fmla="*/ 3596196 w 5699918"/>
              <a:gd name="connsiteY2" fmla="*/ 474690 h 541687"/>
              <a:gd name="connsiteX3" fmla="*/ 5699918 w 5699918"/>
              <a:gd name="connsiteY3" fmla="*/ 541687 h 541687"/>
            </a:gdLst>
            <a:ahLst/>
            <a:cxnLst>
              <a:cxn ang="0">
                <a:pos x="connsiteX0" y="connsiteY0"/>
              </a:cxn>
              <a:cxn ang="0">
                <a:pos x="connsiteX1" y="connsiteY1"/>
              </a:cxn>
              <a:cxn ang="0">
                <a:pos x="connsiteX2" y="connsiteY2"/>
              </a:cxn>
              <a:cxn ang="0">
                <a:pos x="connsiteX3" y="connsiteY3"/>
              </a:cxn>
            </a:cxnLst>
            <a:rect l="l" t="t" r="r" b="b"/>
            <a:pathLst>
              <a:path w="5699918" h="541687">
                <a:moveTo>
                  <a:pt x="0" y="0"/>
                </a:moveTo>
                <a:cubicBezTo>
                  <a:pt x="300369" y="195816"/>
                  <a:pt x="739683" y="423244"/>
                  <a:pt x="1339049" y="502359"/>
                </a:cubicBezTo>
                <a:cubicBezTo>
                  <a:pt x="1938415" y="581474"/>
                  <a:pt x="2860777" y="471146"/>
                  <a:pt x="3596196" y="474690"/>
                </a:cubicBezTo>
                <a:cubicBezTo>
                  <a:pt x="4331615" y="478234"/>
                  <a:pt x="5336929" y="514873"/>
                  <a:pt x="5699918" y="54168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C71844C-EE1A-4C3C-A7A1-33FA92042B5E}"/>
              </a:ext>
            </a:extLst>
          </p:cNvPr>
          <p:cNvSpPr txBox="1"/>
          <p:nvPr/>
        </p:nvSpPr>
        <p:spPr>
          <a:xfrm>
            <a:off x="0" y="0"/>
            <a:ext cx="6491761" cy="523220"/>
          </a:xfrm>
          <a:prstGeom prst="rect">
            <a:avLst/>
          </a:prstGeom>
          <a:solidFill>
            <a:schemeClr val="tx1"/>
          </a:solidFill>
        </p:spPr>
        <p:txBody>
          <a:bodyPr wrap="square" rtlCol="0" anchor="ctr">
            <a:spAutoFit/>
          </a:bodyPr>
          <a:lstStyle/>
          <a:p>
            <a:pPr algn="ctr"/>
            <a:r>
              <a:rPr lang="en-US" sz="2800" dirty="0">
                <a:solidFill>
                  <a:schemeClr val="bg1"/>
                </a:solidFill>
              </a:rPr>
              <a:t>Longmeadow Parkway Context Map</a:t>
            </a:r>
          </a:p>
        </p:txBody>
      </p:sp>
      <p:sp>
        <p:nvSpPr>
          <p:cNvPr id="16" name="TextBox 15">
            <a:extLst>
              <a:ext uri="{FF2B5EF4-FFF2-40B4-BE49-F238E27FC236}">
                <a16:creationId xmlns:a16="http://schemas.microsoft.com/office/drawing/2014/main" id="{D6A041CB-C31B-4A12-A071-57D82D3E9580}"/>
              </a:ext>
            </a:extLst>
          </p:cNvPr>
          <p:cNvSpPr txBox="1"/>
          <p:nvPr/>
        </p:nvSpPr>
        <p:spPr>
          <a:xfrm>
            <a:off x="6606804" y="598403"/>
            <a:ext cx="1105787" cy="646331"/>
          </a:xfrm>
          <a:prstGeom prst="rect">
            <a:avLst/>
          </a:prstGeom>
          <a:noFill/>
        </p:spPr>
        <p:txBody>
          <a:bodyPr wrap="square" rtlCol="0">
            <a:spAutoFit/>
          </a:bodyPr>
          <a:lstStyle/>
          <a:p>
            <a:pPr algn="ctr"/>
            <a:r>
              <a:rPr lang="en-US" dirty="0">
                <a:solidFill>
                  <a:srgbClr val="FF0000"/>
                </a:solidFill>
              </a:rPr>
              <a:t>Subject Property</a:t>
            </a:r>
          </a:p>
        </p:txBody>
      </p:sp>
      <p:cxnSp>
        <p:nvCxnSpPr>
          <p:cNvPr id="17" name="Straight Arrow Connector 16">
            <a:extLst>
              <a:ext uri="{FF2B5EF4-FFF2-40B4-BE49-F238E27FC236}">
                <a16:creationId xmlns:a16="http://schemas.microsoft.com/office/drawing/2014/main" id="{DBDD46DF-67FB-47EC-9046-E0DA6CD2C7CE}"/>
              </a:ext>
            </a:extLst>
          </p:cNvPr>
          <p:cNvCxnSpPr/>
          <p:nvPr/>
        </p:nvCxnSpPr>
        <p:spPr>
          <a:xfrm>
            <a:off x="7030336" y="1208469"/>
            <a:ext cx="404037" cy="366823"/>
          </a:xfrm>
          <a:prstGeom prst="straightConnector1">
            <a:avLst/>
          </a:prstGeom>
          <a:ln w="1905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572553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520EF2CDC3D4EB854487ABB2EF33D" ma:contentTypeVersion="5" ma:contentTypeDescription="Create a new document." ma:contentTypeScope="" ma:versionID="64b8739dabb99bd2d8fcd70dd0ee9e77">
  <xsd:schema xmlns:xsd="http://www.w3.org/2001/XMLSchema" xmlns:xs="http://www.w3.org/2001/XMLSchema" xmlns:p="http://schemas.microsoft.com/office/2006/metadata/properties" xmlns:ns2="3d9f3aa6-b2cf-40c9-9863-b964eacfc838" xmlns:ns3="a4eaef6c-3ad2-40d6-b56f-17b23949f7bd" targetNamespace="http://schemas.microsoft.com/office/2006/metadata/properties" ma:root="true" ma:fieldsID="89013d5dce0697d47822d56742acad6d" ns2:_="" ns3:_="">
    <xsd:import namespace="3d9f3aa6-b2cf-40c9-9863-b964eacfc838"/>
    <xsd:import namespace="a4eaef6c-3ad2-40d6-b56f-17b23949f7bd"/>
    <xsd:element name="properties">
      <xsd:complexType>
        <xsd:sequence>
          <xsd:element name="documentManagement">
            <xsd:complexType>
              <xsd:all>
                <xsd:element ref="ns2:Meeting_x0020_Date" minOccurs="0"/>
                <xsd:element ref="ns2:Result" minOccurs="0"/>
                <xsd:element ref="ns2:Petition_x0020_Numb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f3aa6-b2cf-40c9-9863-b964eacfc838" elementFormDefault="qualified">
    <xsd:import namespace="http://schemas.microsoft.com/office/2006/documentManagement/types"/>
    <xsd:import namespace="http://schemas.microsoft.com/office/infopath/2007/PartnerControls"/>
    <xsd:element name="Meeting_x0020_Date" ma:index="8" nillable="true" ma:displayName="Meeting Date" ma:format="DateTime" ma:internalName="Meeting_x0020_Date">
      <xsd:simpleType>
        <xsd:restriction base="dms:DateTime"/>
      </xsd:simpleType>
    </xsd:element>
    <xsd:element name="Result" ma:index="9" nillable="true" ma:displayName="Result" ma:default="Pending" ma:format="Dropdown" ma:internalName="Result">
      <xsd:simpleType>
        <xsd:restriction base="dms:Choice">
          <xsd:enumeration value="Pending"/>
          <xsd:enumeration value="Approved by ZBA"/>
          <xsd:enumeration value="Approved by COB"/>
          <xsd:enumeration value="Denied"/>
        </xsd:restriction>
      </xsd:simpleType>
    </xsd:element>
    <xsd:element name="Petition_x0020_Number" ma:index="10" nillable="true" ma:displayName="Petition Number" ma:indexed="true" ma:list="{11bc88a4-ad4e-4517-be4c-4cf19041eb87}" ma:internalName="Petition_x0020_Number"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a4eaef6c-3ad2-40d6-b56f-17b23949f7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d9f3aa6-b2cf-40c9-9863-b964eacfc838">2024-11-13T01:00:00+00:00</Meeting_x0020_Date>
    <Petition_x0020_Number xmlns="3d9f3aa6-b2cf-40c9-9863-b964eacfc838">419</Petition_x0020_Number>
    <Result xmlns="3d9f3aa6-b2cf-40c9-9863-b964eacfc838">Pending</Result>
  </documentManagement>
</p:properties>
</file>

<file path=customXml/itemProps1.xml><?xml version="1.0" encoding="utf-8"?>
<ds:datastoreItem xmlns:ds="http://schemas.openxmlformats.org/officeDocument/2006/customXml" ds:itemID="{9A4C2653-7960-4E25-9EA0-6191786E92F7}"/>
</file>

<file path=customXml/itemProps2.xml><?xml version="1.0" encoding="utf-8"?>
<ds:datastoreItem xmlns:ds="http://schemas.openxmlformats.org/officeDocument/2006/customXml" ds:itemID="{FD301B9D-A3F1-4145-A854-97B61D1A80D9}"/>
</file>

<file path=customXml/itemProps3.xml><?xml version="1.0" encoding="utf-8"?>
<ds:datastoreItem xmlns:ds="http://schemas.openxmlformats.org/officeDocument/2006/customXml" ds:itemID="{9687DC0E-B0A4-42CC-8873-549E4994984C}"/>
</file>

<file path=docProps/app.xml><?xml version="1.0" encoding="utf-8"?>
<Properties xmlns="http://schemas.openxmlformats.org/officeDocument/2006/extended-properties" xmlns:vt="http://schemas.openxmlformats.org/officeDocument/2006/docPropsVTypes">
  <TotalTime>153</TotalTime>
  <Words>2885</Words>
  <Application>Microsoft Office PowerPoint</Application>
  <PresentationFormat>Widescreen</PresentationFormat>
  <Paragraphs>146</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Microsoft Tai Le</vt:lpstr>
      <vt:lpstr>Times New Roman</vt:lpstr>
      <vt:lpstr>Trebuchet MS</vt:lpstr>
      <vt:lpstr>Wingdings</vt:lpstr>
      <vt:lpstr>Wingdings 3</vt:lpstr>
      <vt:lpstr>Facet</vt:lpstr>
      <vt:lpstr>Petition #4645</vt:lpstr>
      <vt:lpstr>PowerPoint Presentation</vt:lpstr>
      <vt:lpstr>Special Use Permit Application September 25, 2024</vt:lpstr>
      <vt:lpstr>PowerPoint Presentation</vt:lpstr>
      <vt:lpstr>PowerPoint Presentation</vt:lpstr>
      <vt:lpstr>PowerPoint Presentation</vt:lpstr>
      <vt:lpstr>PowerPoint Presentation</vt:lpstr>
      <vt:lpstr>PowerPoint Presentation</vt:lpstr>
      <vt:lpstr>&lt;&lt; LONGMEADOW PARKWAY &gt;&gt;</vt:lpstr>
      <vt:lpstr>PowerPoint Presentation</vt:lpstr>
      <vt:lpstr>Longmeadow Parkway Bridge Corridor Opens to the Public</vt:lpstr>
      <vt:lpstr>PowerPoint Presentation</vt:lpstr>
      <vt:lpstr>PowerPoint Presentation</vt:lpstr>
      <vt:lpstr>PowerPoint Presentation</vt:lpstr>
      <vt:lpstr>PowerPoint Presentation</vt:lpstr>
      <vt:lpstr>PowerPoint Presentation</vt:lpstr>
      <vt:lpstr>Setbacks Requirements</vt:lpstr>
      <vt:lpstr>Landscaping/Vegetation </vt:lpstr>
      <vt:lpstr>PowerPoint Presentation</vt:lpstr>
      <vt:lpstr>Fence Detail Fencing: A fence of at least eight (8) feet and not more than twenty-five (25) feet in height shall enclose and secure the Commercial Solar Energy Facility.</vt:lpstr>
      <vt:lpstr>Racking Structure Detail Height: No component of a solar panel, cell or modules may exceed twenty (20) feet in height above the ground at full tilt.</vt:lpstr>
      <vt:lpstr>NRI Report – Prime Farmland Map</vt:lpstr>
      <vt:lpstr>KDOT &amp; Dundee TWP</vt:lpstr>
      <vt:lpstr>Kane County Water Resources Stipulations</vt:lpstr>
      <vt:lpstr>Petition Opposition – Village of Algonquin Letter dated October 30, 2024</vt:lpstr>
      <vt:lpstr>Dundee Renewables – Proposed Conditions in response to VOA</vt:lpstr>
      <vt:lpstr>Special Use Permit – Findings of Fact</vt:lpstr>
      <vt:lpstr>Meeting Schedule: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4645_ZBA Staff Presentation (11-12-24)</dc:title>
  <dc:creator>Zine, Natalie</dc:creator>
  <cp:lastModifiedBy>Zine, Natalie</cp:lastModifiedBy>
  <cp:revision>12</cp:revision>
  <dcterms:created xsi:type="dcterms:W3CDTF">2024-11-07T17:04:25Z</dcterms:created>
  <dcterms:modified xsi:type="dcterms:W3CDTF">2024-11-12T23:41:17Z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0x010100070520EF2CDC3D4EB854487ABB2EF33D</vt:lpwstr>
  </property>
</Properties>
</file>